
<file path=[Content_Types].xml><?xml version="1.0" encoding="utf-8"?>
<Types xmlns="http://schemas.openxmlformats.org/package/2006/content-types">
  <Default Extension="xml" ContentType="application/xml"/>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2"/>
  </p:notesMasterIdLst>
  <p:sldIdLst>
    <p:sldId id="256" r:id="rId3"/>
    <p:sldId id="300" r:id="rId4"/>
    <p:sldId id="267" r:id="rId5"/>
    <p:sldId id="272" r:id="rId6"/>
    <p:sldId id="273" r:id="rId7"/>
    <p:sldId id="301" r:id="rId8"/>
    <p:sldId id="284" r:id="rId9"/>
    <p:sldId id="274" r:id="rId10"/>
    <p:sldId id="280" r:id="rId11"/>
    <p:sldId id="282" r:id="rId12"/>
    <p:sldId id="281" r:id="rId13"/>
    <p:sldId id="285" r:id="rId14"/>
    <p:sldId id="283" r:id="rId15"/>
    <p:sldId id="306" r:id="rId16"/>
    <p:sldId id="288" r:id="rId17"/>
    <p:sldId id="259" r:id="rId18"/>
    <p:sldId id="286" r:id="rId19"/>
    <p:sldId id="287" r:id="rId20"/>
    <p:sldId id="261" r:id="rId21"/>
    <p:sldId id="290" r:id="rId22"/>
    <p:sldId id="291" r:id="rId23"/>
    <p:sldId id="308" r:id="rId24"/>
    <p:sldId id="262" r:id="rId25"/>
    <p:sldId id="295" r:id="rId26"/>
    <p:sldId id="298" r:id="rId27"/>
    <p:sldId id="296" r:id="rId28"/>
    <p:sldId id="297" r:id="rId29"/>
    <p:sldId id="305" r:id="rId30"/>
    <p:sldId id="307" r:id="rId31"/>
    <p:sldId id="264" r:id="rId32"/>
    <p:sldId id="266" r:id="rId33"/>
    <p:sldId id="265" r:id="rId34"/>
    <p:sldId id="304" r:id="rId35"/>
    <p:sldId id="275" r:id="rId36"/>
    <p:sldId id="276" r:id="rId37"/>
    <p:sldId id="277" r:id="rId38"/>
    <p:sldId id="278" r:id="rId39"/>
    <p:sldId id="279" r:id="rId40"/>
    <p:sldId id="303"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404F04C-74D8-484F-8E43-01BE618FC54B}">
          <p14:sldIdLst>
            <p14:sldId id="256"/>
            <p14:sldId id="300"/>
          </p14:sldIdLst>
        </p14:section>
        <p14:section name="Mongo basics" id="{4BC8F2B5-7E6E-D64C-825D-7A09666BF222}">
          <p14:sldIdLst>
            <p14:sldId id="267"/>
            <p14:sldId id="272"/>
            <p14:sldId id="273"/>
            <p14:sldId id="301"/>
            <p14:sldId id="284"/>
            <p14:sldId id="274"/>
            <p14:sldId id="280"/>
            <p14:sldId id="282"/>
            <p14:sldId id="281"/>
            <p14:sldId id="285"/>
            <p14:sldId id="283"/>
          </p14:sldIdLst>
        </p14:section>
        <p14:section name="Mongo in practice" id="{5899FC5F-2C3E-4442-A204-FE5F78CAB17F}">
          <p14:sldIdLst>
            <p14:sldId id="306"/>
            <p14:sldId id="288"/>
            <p14:sldId id="259"/>
            <p14:sldId id="286"/>
            <p14:sldId id="287"/>
            <p14:sldId id="261"/>
            <p14:sldId id="290"/>
            <p14:sldId id="291"/>
            <p14:sldId id="308"/>
            <p14:sldId id="262"/>
            <p14:sldId id="295"/>
            <p14:sldId id="298"/>
            <p14:sldId id="296"/>
            <p14:sldId id="297"/>
          </p14:sldIdLst>
        </p14:section>
        <p14:section name="Common pitfalls" id="{42A5B9F3-5141-0A4B-8B9D-AE9E954C349D}">
          <p14:sldIdLst>
            <p14:sldId id="305"/>
            <p14:sldId id="307"/>
            <p14:sldId id="264"/>
            <p14:sldId id="266"/>
            <p14:sldId id="265"/>
          </p14:sldIdLst>
        </p14:section>
        <p14:section name="Scaling" id="{71B47F7C-F956-FF44-945D-8F00FD9FDCB0}">
          <p14:sldIdLst>
            <p14:sldId id="304"/>
            <p14:sldId id="275"/>
            <p14:sldId id="276"/>
            <p14:sldId id="277"/>
            <p14:sldId id="278"/>
            <p14:sldId id="279"/>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08"/>
    <p:restoredTop sz="94745"/>
  </p:normalViewPr>
  <p:slideViewPr>
    <p:cSldViewPr snapToGrid="0" snapToObjects="1">
      <p:cViewPr>
        <p:scale>
          <a:sx n="100" d="100"/>
          <a:sy n="100" d="100"/>
        </p:scale>
        <p:origin x="256"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E240F9-770C-B54C-9C12-E015AD000784}" type="datetimeFigureOut">
              <a:rPr lang="en-US" smtClean="0"/>
              <a:t>5/29/16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54A400-FDA9-594A-ACB6-060A86659D81}" type="slidenum">
              <a:rPr lang="en-US" smtClean="0"/>
              <a:t>‹#›</a:t>
            </a:fld>
            <a:endParaRPr lang="en-US"/>
          </a:p>
        </p:txBody>
      </p:sp>
    </p:spTree>
    <p:extLst>
      <p:ext uri="{BB962C8B-B14F-4D97-AF65-F5344CB8AC3E}">
        <p14:creationId xmlns:p14="http://schemas.microsoft.com/office/powerpoint/2010/main" val="1694684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54A400-FDA9-594A-ACB6-060A86659D81}" type="slidenum">
              <a:rPr lang="en-US" smtClean="0"/>
              <a:t>1</a:t>
            </a:fld>
            <a:endParaRPr lang="en-US"/>
          </a:p>
        </p:txBody>
      </p:sp>
    </p:spTree>
    <p:extLst>
      <p:ext uri="{BB962C8B-B14F-4D97-AF65-F5344CB8AC3E}">
        <p14:creationId xmlns:p14="http://schemas.microsoft.com/office/powerpoint/2010/main" val="1150057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https://</a:t>
            </a:r>
            <a:r>
              <a:rPr lang="en-US" dirty="0" err="1" smtClean="0"/>
              <a:t>docs.mongodb.com</a:t>
            </a:r>
            <a:r>
              <a:rPr lang="en-US" dirty="0" smtClean="0"/>
              <a:t>/manual/aggregation/</a:t>
            </a:r>
            <a:endParaRPr lang="en-US" dirty="0"/>
          </a:p>
        </p:txBody>
      </p:sp>
      <p:sp>
        <p:nvSpPr>
          <p:cNvPr id="4" name="Slide Number Placeholder 3"/>
          <p:cNvSpPr>
            <a:spLocks noGrp="1"/>
          </p:cNvSpPr>
          <p:nvPr>
            <p:ph type="sldNum" sz="quarter" idx="10"/>
          </p:nvPr>
        </p:nvSpPr>
        <p:spPr/>
        <p:txBody>
          <a:bodyPr/>
          <a:lstStyle/>
          <a:p>
            <a:fld id="{7D54A400-FDA9-594A-ACB6-060A86659D81}" type="slidenum">
              <a:rPr lang="en-US" smtClean="0"/>
              <a:t>27</a:t>
            </a:fld>
            <a:endParaRPr lang="en-US"/>
          </a:p>
        </p:txBody>
      </p:sp>
    </p:spTree>
    <p:extLst>
      <p:ext uri="{BB962C8B-B14F-4D97-AF65-F5344CB8AC3E}">
        <p14:creationId xmlns:p14="http://schemas.microsoft.com/office/powerpoint/2010/main" val="1880073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an</a:t>
            </a:r>
            <a:r>
              <a:rPr lang="en-US" baseline="0" dirty="0" smtClean="0"/>
              <a:t> operator “$” that gets replaced by a single matching element in an array. It only works for one level though.</a:t>
            </a:r>
            <a:endParaRPr lang="en-US" dirty="0"/>
          </a:p>
        </p:txBody>
      </p:sp>
      <p:sp>
        <p:nvSpPr>
          <p:cNvPr id="4" name="Slide Number Placeholder 3"/>
          <p:cNvSpPr>
            <a:spLocks noGrp="1"/>
          </p:cNvSpPr>
          <p:nvPr>
            <p:ph type="sldNum" sz="quarter" idx="10"/>
          </p:nvPr>
        </p:nvSpPr>
        <p:spPr/>
        <p:txBody>
          <a:bodyPr/>
          <a:lstStyle/>
          <a:p>
            <a:fld id="{7D54A400-FDA9-594A-ACB6-060A86659D81}" type="slidenum">
              <a:rPr lang="en-US" smtClean="0"/>
              <a:t>31</a:t>
            </a:fld>
            <a:endParaRPr lang="en-US"/>
          </a:p>
        </p:txBody>
      </p:sp>
    </p:spTree>
    <p:extLst>
      <p:ext uri="{BB962C8B-B14F-4D97-AF65-F5344CB8AC3E}">
        <p14:creationId xmlns:p14="http://schemas.microsoft.com/office/powerpoint/2010/main" val="2027585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http://s3.amazonaws.com/info-</a:t>
            </a:r>
            <a:r>
              <a:rPr lang="en-US" dirty="0" err="1" smtClean="0"/>
              <a:t>mongodb</a:t>
            </a:r>
            <a:r>
              <a:rPr lang="en-US" dirty="0" smtClean="0"/>
              <a:t>-com/</a:t>
            </a:r>
            <a:r>
              <a:rPr lang="en-US" dirty="0" err="1" smtClean="0"/>
              <a:t>MongoDB_Architecture_Guide.pdf</a:t>
            </a:r>
            <a:endParaRPr lang="en-US" dirty="0"/>
          </a:p>
        </p:txBody>
      </p:sp>
      <p:sp>
        <p:nvSpPr>
          <p:cNvPr id="4" name="Slide Number Placeholder 3"/>
          <p:cNvSpPr>
            <a:spLocks noGrp="1"/>
          </p:cNvSpPr>
          <p:nvPr>
            <p:ph type="sldNum" sz="quarter" idx="10"/>
          </p:nvPr>
        </p:nvSpPr>
        <p:spPr/>
        <p:txBody>
          <a:bodyPr/>
          <a:lstStyle/>
          <a:p>
            <a:fld id="{7D54A400-FDA9-594A-ACB6-060A86659D81}" type="slidenum">
              <a:rPr lang="en-US" smtClean="0"/>
              <a:t>34</a:t>
            </a:fld>
            <a:endParaRPr lang="en-US"/>
          </a:p>
        </p:txBody>
      </p:sp>
    </p:spTree>
    <p:extLst>
      <p:ext uri="{BB962C8B-B14F-4D97-AF65-F5344CB8AC3E}">
        <p14:creationId xmlns:p14="http://schemas.microsoft.com/office/powerpoint/2010/main" val="1495711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Survey respondent age might be a good candidate</a:t>
            </a:r>
          </a:p>
          <a:p>
            <a:r>
              <a:rPr lang="en-US" dirty="0" smtClean="0"/>
              <a:t>Source</a:t>
            </a:r>
            <a:r>
              <a:rPr lang="en-US" dirty="0" smtClean="0"/>
              <a:t>: https://</a:t>
            </a:r>
            <a:r>
              <a:rPr lang="en-US" dirty="0" err="1" smtClean="0"/>
              <a:t>docs.mongodb.com</a:t>
            </a:r>
            <a:r>
              <a:rPr lang="en-US" dirty="0" smtClean="0"/>
              <a:t>/manual/core/</a:t>
            </a:r>
            <a:r>
              <a:rPr lang="en-US" dirty="0" err="1" smtClean="0"/>
              <a:t>sharding</a:t>
            </a:r>
            <a:r>
              <a:rPr lang="en-US" dirty="0" smtClean="0"/>
              <a:t>-introduction/</a:t>
            </a:r>
            <a:endParaRPr lang="en-US" dirty="0"/>
          </a:p>
        </p:txBody>
      </p:sp>
      <p:sp>
        <p:nvSpPr>
          <p:cNvPr id="4" name="Slide Number Placeholder 3"/>
          <p:cNvSpPr>
            <a:spLocks noGrp="1"/>
          </p:cNvSpPr>
          <p:nvPr>
            <p:ph type="sldNum" sz="quarter" idx="10"/>
          </p:nvPr>
        </p:nvSpPr>
        <p:spPr/>
        <p:txBody>
          <a:bodyPr/>
          <a:lstStyle/>
          <a:p>
            <a:fld id="{7D54A400-FDA9-594A-ACB6-060A86659D81}" type="slidenum">
              <a:rPr lang="en-US" smtClean="0"/>
              <a:t>35</a:t>
            </a:fld>
            <a:endParaRPr lang="en-US"/>
          </a:p>
        </p:txBody>
      </p:sp>
    </p:spTree>
    <p:extLst>
      <p:ext uri="{BB962C8B-B14F-4D97-AF65-F5344CB8AC3E}">
        <p14:creationId xmlns:p14="http://schemas.microsoft.com/office/powerpoint/2010/main" val="690057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https://</a:t>
            </a:r>
            <a:r>
              <a:rPr lang="en-US" dirty="0" err="1" smtClean="0"/>
              <a:t>docs.mongodb.com</a:t>
            </a:r>
            <a:r>
              <a:rPr lang="en-US" dirty="0" smtClean="0"/>
              <a:t>/manual/core/</a:t>
            </a:r>
            <a:r>
              <a:rPr lang="en-US" dirty="0" err="1" smtClean="0"/>
              <a:t>sharding</a:t>
            </a:r>
            <a:r>
              <a:rPr lang="en-US" smtClean="0"/>
              <a:t>-introduction/</a:t>
            </a:r>
            <a:endParaRPr lang="en-US" dirty="0"/>
          </a:p>
        </p:txBody>
      </p:sp>
      <p:sp>
        <p:nvSpPr>
          <p:cNvPr id="4" name="Slide Number Placeholder 3"/>
          <p:cNvSpPr>
            <a:spLocks noGrp="1"/>
          </p:cNvSpPr>
          <p:nvPr>
            <p:ph type="sldNum" sz="quarter" idx="10"/>
          </p:nvPr>
        </p:nvSpPr>
        <p:spPr/>
        <p:txBody>
          <a:bodyPr/>
          <a:lstStyle/>
          <a:p>
            <a:fld id="{7D54A400-FDA9-594A-ACB6-060A86659D81}" type="slidenum">
              <a:rPr lang="en-US" smtClean="0"/>
              <a:t>36</a:t>
            </a:fld>
            <a:endParaRPr lang="en-US"/>
          </a:p>
        </p:txBody>
      </p:sp>
    </p:spTree>
    <p:extLst>
      <p:ext uri="{BB962C8B-B14F-4D97-AF65-F5344CB8AC3E}">
        <p14:creationId xmlns:p14="http://schemas.microsoft.com/office/powerpoint/2010/main" val="362855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https://</a:t>
            </a:r>
            <a:r>
              <a:rPr lang="en-US" dirty="0" err="1" smtClean="0"/>
              <a:t>docs.mongodb.com</a:t>
            </a:r>
            <a:r>
              <a:rPr lang="en-US" dirty="0" smtClean="0"/>
              <a:t>/manual/core/</a:t>
            </a:r>
            <a:r>
              <a:rPr lang="en-US" dirty="0" err="1" smtClean="0"/>
              <a:t>sharding</a:t>
            </a:r>
            <a:r>
              <a:rPr lang="en-US" dirty="0" smtClean="0"/>
              <a:t>-introduction/</a:t>
            </a:r>
            <a:endParaRPr lang="en-US" dirty="0"/>
          </a:p>
        </p:txBody>
      </p:sp>
      <p:sp>
        <p:nvSpPr>
          <p:cNvPr id="4" name="Slide Number Placeholder 3"/>
          <p:cNvSpPr>
            <a:spLocks noGrp="1"/>
          </p:cNvSpPr>
          <p:nvPr>
            <p:ph type="sldNum" sz="quarter" idx="10"/>
          </p:nvPr>
        </p:nvSpPr>
        <p:spPr/>
        <p:txBody>
          <a:bodyPr/>
          <a:lstStyle/>
          <a:p>
            <a:fld id="{7D54A400-FDA9-594A-ACB6-060A86659D81}" type="slidenum">
              <a:rPr lang="en-US" smtClean="0"/>
              <a:t>37</a:t>
            </a:fld>
            <a:endParaRPr lang="en-US"/>
          </a:p>
        </p:txBody>
      </p:sp>
    </p:spTree>
    <p:extLst>
      <p:ext uri="{BB962C8B-B14F-4D97-AF65-F5344CB8AC3E}">
        <p14:creationId xmlns:p14="http://schemas.microsoft.com/office/powerpoint/2010/main" val="673729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query router is built in to </a:t>
            </a:r>
            <a:r>
              <a:rPr lang="en-US" dirty="0" err="1" smtClean="0"/>
              <a:t>MongoDB</a:t>
            </a:r>
            <a:r>
              <a:rPr lang="en-US" dirty="0" smtClean="0"/>
              <a:t> and handles deciding</a:t>
            </a:r>
            <a:r>
              <a:rPr lang="en-US" baseline="0" dirty="0" smtClean="0"/>
              <a:t> which shards are searched. </a:t>
            </a:r>
            <a:endParaRPr lang="en-US" dirty="0" smtClean="0"/>
          </a:p>
          <a:p>
            <a:r>
              <a:rPr lang="en-US" dirty="0" smtClean="0"/>
              <a:t>Source: http://s3.amazonaws.com/info-</a:t>
            </a:r>
            <a:r>
              <a:rPr lang="en-US" dirty="0" err="1" smtClean="0"/>
              <a:t>mongodb</a:t>
            </a:r>
            <a:r>
              <a:rPr lang="en-US" dirty="0" smtClean="0"/>
              <a:t>-com/</a:t>
            </a:r>
            <a:r>
              <a:rPr lang="en-US" dirty="0" err="1" smtClean="0"/>
              <a:t>MongoDB_Architecture_Guide.pdf</a:t>
            </a:r>
            <a:endParaRPr lang="en-US" dirty="0"/>
          </a:p>
        </p:txBody>
      </p:sp>
      <p:sp>
        <p:nvSpPr>
          <p:cNvPr id="4" name="Slide Number Placeholder 3"/>
          <p:cNvSpPr>
            <a:spLocks noGrp="1"/>
          </p:cNvSpPr>
          <p:nvPr>
            <p:ph type="sldNum" sz="quarter" idx="10"/>
          </p:nvPr>
        </p:nvSpPr>
        <p:spPr/>
        <p:txBody>
          <a:bodyPr/>
          <a:lstStyle/>
          <a:p>
            <a:fld id="{7D54A400-FDA9-594A-ACB6-060A86659D81}" type="slidenum">
              <a:rPr lang="en-US" smtClean="0"/>
              <a:t>38</a:t>
            </a:fld>
            <a:endParaRPr lang="en-US"/>
          </a:p>
        </p:txBody>
      </p:sp>
    </p:spTree>
    <p:extLst>
      <p:ext uri="{BB962C8B-B14F-4D97-AF65-F5344CB8AC3E}">
        <p14:creationId xmlns:p14="http://schemas.microsoft.com/office/powerpoint/2010/main" val="287249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54A400-FDA9-594A-ACB6-060A86659D81}" type="slidenum">
              <a:rPr lang="en-US" smtClean="0"/>
              <a:t>2</a:t>
            </a:fld>
            <a:endParaRPr lang="en-US"/>
          </a:p>
        </p:txBody>
      </p:sp>
    </p:spTree>
    <p:extLst>
      <p:ext uri="{BB962C8B-B14F-4D97-AF65-F5344CB8AC3E}">
        <p14:creationId xmlns:p14="http://schemas.microsoft.com/office/powerpoint/2010/main" val="1977501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are useful for a narrow</a:t>
            </a:r>
            <a:r>
              <a:rPr lang="en-US" baseline="0" dirty="0" smtClean="0"/>
              <a:t> set of applications that only need to query by a single key value</a:t>
            </a:r>
          </a:p>
          <a:p>
            <a:r>
              <a:rPr lang="en-US" baseline="0" dirty="0" smtClean="0"/>
              <a:t>Performance and scalability are optimized due to the simple data structure and data opacity</a:t>
            </a:r>
          </a:p>
          <a:p>
            <a:endParaRPr lang="en-US" baseline="0" dirty="0" smtClean="0"/>
          </a:p>
          <a:p>
            <a:r>
              <a:rPr lang="en-US" baseline="0" dirty="0" smtClean="0"/>
              <a:t>Source: https://s3.amazonaws.com/info-</a:t>
            </a:r>
            <a:r>
              <a:rPr lang="en-US" baseline="0" dirty="0" err="1" smtClean="0"/>
              <a:t>mongodb</a:t>
            </a:r>
            <a:r>
              <a:rPr lang="en-US" baseline="0" dirty="0" smtClean="0"/>
              <a:t>-com/10gen_Top_5_NoSQL_Considerations.pdf</a:t>
            </a:r>
            <a:endParaRPr lang="en-US" dirty="0"/>
          </a:p>
        </p:txBody>
      </p:sp>
      <p:sp>
        <p:nvSpPr>
          <p:cNvPr id="4" name="Slide Number Placeholder 3"/>
          <p:cNvSpPr>
            <a:spLocks noGrp="1"/>
          </p:cNvSpPr>
          <p:nvPr>
            <p:ph type="sldNum" sz="quarter" idx="10"/>
          </p:nvPr>
        </p:nvSpPr>
        <p:spPr/>
        <p:txBody>
          <a:bodyPr/>
          <a:lstStyle/>
          <a:p>
            <a:fld id="{7D54A400-FDA9-594A-ACB6-060A86659D81}" type="slidenum">
              <a:rPr lang="en-US" smtClean="0"/>
              <a:t>4</a:t>
            </a:fld>
            <a:endParaRPr lang="en-US"/>
          </a:p>
        </p:txBody>
      </p:sp>
    </p:spTree>
    <p:extLst>
      <p:ext uri="{BB962C8B-B14F-4D97-AF65-F5344CB8AC3E}">
        <p14:creationId xmlns:p14="http://schemas.microsoft.com/office/powerpoint/2010/main" val="493705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 offers</a:t>
            </a:r>
            <a:r>
              <a:rPr lang="en-US" baseline="0" dirty="0" smtClean="0"/>
              <a:t> ACID transactions on single documents but not multiples</a:t>
            </a:r>
          </a:p>
          <a:p>
            <a:endParaRPr lang="en-US" dirty="0" smtClean="0"/>
          </a:p>
          <a:p>
            <a:r>
              <a:rPr lang="en-US" dirty="0" smtClean="0"/>
              <a:t>Atomicity - this is the part mongo doesn't support much</a:t>
            </a:r>
          </a:p>
          <a:p>
            <a:r>
              <a:rPr lang="en-US" dirty="0" smtClean="0"/>
              <a:t>Consistency - mongo is good here</a:t>
            </a:r>
          </a:p>
          <a:p>
            <a:r>
              <a:rPr lang="en-US" dirty="0" smtClean="0"/>
              <a:t>Isolation- depends on how you use it</a:t>
            </a:r>
          </a:p>
          <a:p>
            <a:r>
              <a:rPr lang="en-US" dirty="0" smtClean="0"/>
              <a:t>Durability - mongo is good here</a:t>
            </a:r>
            <a:endParaRPr lang="en-US" dirty="0"/>
          </a:p>
        </p:txBody>
      </p:sp>
      <p:sp>
        <p:nvSpPr>
          <p:cNvPr id="4" name="Slide Number Placeholder 3"/>
          <p:cNvSpPr>
            <a:spLocks noGrp="1"/>
          </p:cNvSpPr>
          <p:nvPr>
            <p:ph type="sldNum" sz="quarter" idx="10"/>
          </p:nvPr>
        </p:nvSpPr>
        <p:spPr/>
        <p:txBody>
          <a:bodyPr/>
          <a:lstStyle/>
          <a:p>
            <a:fld id="{7D54A400-FDA9-594A-ACB6-060A86659D81}" type="slidenum">
              <a:rPr lang="en-US" smtClean="0"/>
              <a:t>6</a:t>
            </a:fld>
            <a:endParaRPr lang="en-US"/>
          </a:p>
        </p:txBody>
      </p:sp>
    </p:spTree>
    <p:extLst>
      <p:ext uri="{BB962C8B-B14F-4D97-AF65-F5344CB8AC3E}">
        <p14:creationId xmlns:p14="http://schemas.microsoft.com/office/powerpoint/2010/main" val="783364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Save will do </a:t>
            </a:r>
            <a:r>
              <a:rPr lang="en-US" smtClean="0"/>
              <a:t>an insert if the document passed has</a:t>
            </a:r>
            <a:r>
              <a:rPr lang="en-US" baseline="0" smtClean="0"/>
              <a:t> no _id and otherwise it does a replace</a:t>
            </a:r>
            <a:endParaRPr lang="en-US"/>
          </a:p>
        </p:txBody>
      </p:sp>
      <p:sp>
        <p:nvSpPr>
          <p:cNvPr id="4" name="Slide Number Placeholder 3"/>
          <p:cNvSpPr>
            <a:spLocks noGrp="1"/>
          </p:cNvSpPr>
          <p:nvPr>
            <p:ph type="sldNum" sz="quarter" idx="10"/>
          </p:nvPr>
        </p:nvSpPr>
        <p:spPr/>
        <p:txBody>
          <a:bodyPr/>
          <a:lstStyle/>
          <a:p>
            <a:fld id="{7D54A400-FDA9-594A-ACB6-060A86659D81}" type="slidenum">
              <a:rPr lang="en-US" smtClean="0"/>
              <a:t>13</a:t>
            </a:fld>
            <a:endParaRPr lang="en-US"/>
          </a:p>
        </p:txBody>
      </p:sp>
    </p:spTree>
    <p:extLst>
      <p:ext uri="{BB962C8B-B14F-4D97-AF65-F5344CB8AC3E}">
        <p14:creationId xmlns:p14="http://schemas.microsoft.com/office/powerpoint/2010/main" val="210320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https://</a:t>
            </a:r>
            <a:r>
              <a:rPr lang="en-US" dirty="0" err="1" smtClean="0"/>
              <a:t>docs.mongodb.com</a:t>
            </a:r>
            <a:r>
              <a:rPr lang="en-US" dirty="0" smtClean="0"/>
              <a:t>/manual/aggregation/</a:t>
            </a:r>
            <a:endParaRPr lang="en-US" dirty="0"/>
          </a:p>
        </p:txBody>
      </p:sp>
      <p:sp>
        <p:nvSpPr>
          <p:cNvPr id="4" name="Slide Number Placeholder 3"/>
          <p:cNvSpPr>
            <a:spLocks noGrp="1"/>
          </p:cNvSpPr>
          <p:nvPr>
            <p:ph type="sldNum" sz="quarter" idx="10"/>
          </p:nvPr>
        </p:nvSpPr>
        <p:spPr/>
        <p:txBody>
          <a:bodyPr/>
          <a:lstStyle/>
          <a:p>
            <a:fld id="{7D54A400-FDA9-594A-ACB6-060A86659D81}" type="slidenum">
              <a:rPr lang="en-US" smtClean="0"/>
              <a:t>23</a:t>
            </a:fld>
            <a:endParaRPr lang="en-US"/>
          </a:p>
        </p:txBody>
      </p:sp>
    </p:spTree>
    <p:extLst>
      <p:ext uri="{BB962C8B-B14F-4D97-AF65-F5344CB8AC3E}">
        <p14:creationId xmlns:p14="http://schemas.microsoft.com/office/powerpoint/2010/main" val="2129508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https://</a:t>
            </a:r>
            <a:r>
              <a:rPr lang="en-US" dirty="0" err="1" smtClean="0"/>
              <a:t>docs.mongodb.com</a:t>
            </a:r>
            <a:r>
              <a:rPr lang="en-US" smtClean="0"/>
              <a:t>/manual/aggregation/</a:t>
            </a:r>
            <a:endParaRPr lang="en-US"/>
          </a:p>
        </p:txBody>
      </p:sp>
      <p:sp>
        <p:nvSpPr>
          <p:cNvPr id="4" name="Slide Number Placeholder 3"/>
          <p:cNvSpPr>
            <a:spLocks noGrp="1"/>
          </p:cNvSpPr>
          <p:nvPr>
            <p:ph type="sldNum" sz="quarter" idx="10"/>
          </p:nvPr>
        </p:nvSpPr>
        <p:spPr/>
        <p:txBody>
          <a:bodyPr/>
          <a:lstStyle/>
          <a:p>
            <a:fld id="{7D54A400-FDA9-594A-ACB6-060A86659D81}" type="slidenum">
              <a:rPr lang="en-US" smtClean="0"/>
              <a:t>24</a:t>
            </a:fld>
            <a:endParaRPr lang="en-US"/>
          </a:p>
        </p:txBody>
      </p:sp>
    </p:spTree>
    <p:extLst>
      <p:ext uri="{BB962C8B-B14F-4D97-AF65-F5344CB8AC3E}">
        <p14:creationId xmlns:p14="http://schemas.microsoft.com/office/powerpoint/2010/main" val="2145723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db.getCollection</a:t>
            </a:r>
            <a:r>
              <a:rPr lang="en-US" dirty="0" smtClean="0"/>
              <a:t>('</a:t>
            </a:r>
            <a:r>
              <a:rPr lang="en-US" dirty="0" err="1" smtClean="0"/>
              <a:t>toolmodels</a:t>
            </a:r>
            <a:r>
              <a:rPr lang="en-US" dirty="0" smtClean="0"/>
              <a:t>').aggregate([{$match: {</a:t>
            </a:r>
            <a:r>
              <a:rPr lang="en-US" dirty="0" err="1" smtClean="0"/>
              <a:t>battery_volts</a:t>
            </a:r>
            <a:r>
              <a:rPr lang="en-US" dirty="0" smtClean="0"/>
              <a:t>: {$exists: true}}}, {$group: {_id: { brand: "$brand", volts: "$</a:t>
            </a:r>
            <a:r>
              <a:rPr lang="en-US" dirty="0" err="1" smtClean="0"/>
              <a:t>battery_volts</a:t>
            </a:r>
            <a:r>
              <a:rPr lang="en-US" dirty="0" smtClean="0"/>
              <a:t>"}, total: {$sum: 1}}}])</a:t>
            </a:r>
          </a:p>
          <a:p>
            <a:r>
              <a:rPr lang="en-US" dirty="0" smtClean="0"/>
              <a:t>Source</a:t>
            </a:r>
            <a:r>
              <a:rPr lang="en-US" dirty="0" smtClean="0"/>
              <a:t>: https://</a:t>
            </a:r>
            <a:r>
              <a:rPr lang="en-US" dirty="0" err="1" smtClean="0"/>
              <a:t>docs.mongodb.com</a:t>
            </a:r>
            <a:r>
              <a:rPr lang="en-US" dirty="0" smtClean="0"/>
              <a:t>/manual/aggregation/</a:t>
            </a:r>
            <a:endParaRPr lang="en-US" dirty="0"/>
          </a:p>
        </p:txBody>
      </p:sp>
      <p:sp>
        <p:nvSpPr>
          <p:cNvPr id="4" name="Slide Number Placeholder 3"/>
          <p:cNvSpPr>
            <a:spLocks noGrp="1"/>
          </p:cNvSpPr>
          <p:nvPr>
            <p:ph type="sldNum" sz="quarter" idx="10"/>
          </p:nvPr>
        </p:nvSpPr>
        <p:spPr/>
        <p:txBody>
          <a:bodyPr/>
          <a:lstStyle/>
          <a:p>
            <a:fld id="{7D54A400-FDA9-594A-ACB6-060A86659D81}" type="slidenum">
              <a:rPr lang="en-US" smtClean="0"/>
              <a:t>25</a:t>
            </a:fld>
            <a:endParaRPr lang="en-US"/>
          </a:p>
        </p:txBody>
      </p:sp>
    </p:spTree>
    <p:extLst>
      <p:ext uri="{BB962C8B-B14F-4D97-AF65-F5344CB8AC3E}">
        <p14:creationId xmlns:p14="http://schemas.microsoft.com/office/powerpoint/2010/main" val="511773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https://</a:t>
            </a:r>
            <a:r>
              <a:rPr lang="en-US" dirty="0" err="1" smtClean="0"/>
              <a:t>docs.mongodb.com</a:t>
            </a:r>
            <a:r>
              <a:rPr lang="en-US" smtClean="0"/>
              <a:t>/manual/aggregation/</a:t>
            </a:r>
            <a:endParaRPr lang="en-US"/>
          </a:p>
        </p:txBody>
      </p:sp>
      <p:sp>
        <p:nvSpPr>
          <p:cNvPr id="4" name="Slide Number Placeholder 3"/>
          <p:cNvSpPr>
            <a:spLocks noGrp="1"/>
          </p:cNvSpPr>
          <p:nvPr>
            <p:ph type="sldNum" sz="quarter" idx="10"/>
          </p:nvPr>
        </p:nvSpPr>
        <p:spPr/>
        <p:txBody>
          <a:bodyPr/>
          <a:lstStyle/>
          <a:p>
            <a:fld id="{7D54A400-FDA9-594A-ACB6-060A86659D81}" type="slidenum">
              <a:rPr lang="en-US" smtClean="0"/>
              <a:t>26</a:t>
            </a:fld>
            <a:endParaRPr lang="en-US"/>
          </a:p>
        </p:txBody>
      </p:sp>
    </p:spTree>
    <p:extLst>
      <p:ext uri="{BB962C8B-B14F-4D97-AF65-F5344CB8AC3E}">
        <p14:creationId xmlns:p14="http://schemas.microsoft.com/office/powerpoint/2010/main" val="579968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smtClean="0"/>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5/29/16</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915E08D-FFAC-3C4E-8F80-209D43EFC800}" type="datetimeFigureOut">
              <a:rPr lang="en-US" smtClean="0"/>
              <a:t>5/29/16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8512B2-84FB-A840-BF75-E414CC7D0C25}" type="slidenum">
              <a:rPr lang="en-US" smtClean="0"/>
              <a:t>‹#›</a:t>
            </a:fld>
            <a:endParaRPr lang="en-US"/>
          </a:p>
        </p:txBody>
      </p:sp>
    </p:spTree>
    <p:extLst>
      <p:ext uri="{BB962C8B-B14F-4D97-AF65-F5344CB8AC3E}">
        <p14:creationId xmlns:p14="http://schemas.microsoft.com/office/powerpoint/2010/main" val="12009795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15E08D-FFAC-3C4E-8F80-209D43EFC800}" type="datetimeFigureOut">
              <a:rPr lang="en-US" smtClean="0"/>
              <a:t>5/29/16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8512B2-84FB-A840-BF75-E414CC7D0C25}" type="slidenum">
              <a:rPr lang="en-US" smtClean="0"/>
              <a:t>‹#›</a:t>
            </a:fld>
            <a:endParaRPr lang="en-US"/>
          </a:p>
        </p:txBody>
      </p:sp>
    </p:spTree>
    <p:extLst>
      <p:ext uri="{BB962C8B-B14F-4D97-AF65-F5344CB8AC3E}">
        <p14:creationId xmlns:p14="http://schemas.microsoft.com/office/powerpoint/2010/main" val="6638264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15E08D-FFAC-3C4E-8F80-209D43EFC800}" type="datetimeFigureOut">
              <a:rPr lang="en-US" smtClean="0"/>
              <a:t>5/29/16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8512B2-84FB-A840-BF75-E414CC7D0C25}" type="slidenum">
              <a:rPr lang="en-US" smtClean="0"/>
              <a:t>‹#›</a:t>
            </a:fld>
            <a:endParaRPr lang="en-US"/>
          </a:p>
        </p:txBody>
      </p:sp>
    </p:spTree>
    <p:extLst>
      <p:ext uri="{BB962C8B-B14F-4D97-AF65-F5344CB8AC3E}">
        <p14:creationId xmlns:p14="http://schemas.microsoft.com/office/powerpoint/2010/main" val="753044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915E08D-FFAC-3C4E-8F80-209D43EFC800}" type="datetimeFigureOut">
              <a:rPr lang="en-US" smtClean="0"/>
              <a:t>5/29/16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8512B2-84FB-A840-BF75-E414CC7D0C25}" type="slidenum">
              <a:rPr lang="en-US" smtClean="0"/>
              <a:t>‹#›</a:t>
            </a:fld>
            <a:endParaRPr lang="en-US"/>
          </a:p>
        </p:txBody>
      </p:sp>
    </p:spTree>
    <p:extLst>
      <p:ext uri="{BB962C8B-B14F-4D97-AF65-F5344CB8AC3E}">
        <p14:creationId xmlns:p14="http://schemas.microsoft.com/office/powerpoint/2010/main" val="12953259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915E08D-FFAC-3C4E-8F80-209D43EFC800}" type="datetimeFigureOut">
              <a:rPr lang="en-US" smtClean="0"/>
              <a:t>5/29/16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8512B2-84FB-A840-BF75-E414CC7D0C25}" type="slidenum">
              <a:rPr lang="en-US" smtClean="0"/>
              <a:t>‹#›</a:t>
            </a:fld>
            <a:endParaRPr lang="en-US"/>
          </a:p>
        </p:txBody>
      </p:sp>
    </p:spTree>
    <p:extLst>
      <p:ext uri="{BB962C8B-B14F-4D97-AF65-F5344CB8AC3E}">
        <p14:creationId xmlns:p14="http://schemas.microsoft.com/office/powerpoint/2010/main" val="15007893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915E08D-FFAC-3C4E-8F80-209D43EFC800}" type="datetimeFigureOut">
              <a:rPr lang="en-US" smtClean="0"/>
              <a:t>5/29/16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8512B2-84FB-A840-BF75-E414CC7D0C25}" type="slidenum">
              <a:rPr lang="en-US" smtClean="0"/>
              <a:t>‹#›</a:t>
            </a:fld>
            <a:endParaRPr lang="en-US"/>
          </a:p>
        </p:txBody>
      </p:sp>
    </p:spTree>
    <p:extLst>
      <p:ext uri="{BB962C8B-B14F-4D97-AF65-F5344CB8AC3E}">
        <p14:creationId xmlns:p14="http://schemas.microsoft.com/office/powerpoint/2010/main" val="15704991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15E08D-FFAC-3C4E-8F80-209D43EFC800}" type="datetimeFigureOut">
              <a:rPr lang="en-US" smtClean="0"/>
              <a:t>5/29/16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8512B2-84FB-A840-BF75-E414CC7D0C25}" type="slidenum">
              <a:rPr lang="en-US" smtClean="0"/>
              <a:t>‹#›</a:t>
            </a:fld>
            <a:endParaRPr lang="en-US"/>
          </a:p>
        </p:txBody>
      </p:sp>
    </p:spTree>
    <p:extLst>
      <p:ext uri="{BB962C8B-B14F-4D97-AF65-F5344CB8AC3E}">
        <p14:creationId xmlns:p14="http://schemas.microsoft.com/office/powerpoint/2010/main" val="6577928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15E08D-FFAC-3C4E-8F80-209D43EFC800}" type="datetimeFigureOut">
              <a:rPr lang="en-US" smtClean="0"/>
              <a:t>5/29/16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8512B2-84FB-A840-BF75-E414CC7D0C25}" type="slidenum">
              <a:rPr lang="en-US" smtClean="0"/>
              <a:t>‹#›</a:t>
            </a:fld>
            <a:endParaRPr lang="en-US"/>
          </a:p>
        </p:txBody>
      </p:sp>
    </p:spTree>
    <p:extLst>
      <p:ext uri="{BB962C8B-B14F-4D97-AF65-F5344CB8AC3E}">
        <p14:creationId xmlns:p14="http://schemas.microsoft.com/office/powerpoint/2010/main" val="277909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20"/>
            <a:ext cx="9603275" cy="54137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1451579" y="1344828"/>
            <a:ext cx="9603275" cy="4121517"/>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1579" y="1345891"/>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15E08D-FFAC-3C4E-8F80-209D43EFC800}" type="datetimeFigureOut">
              <a:rPr lang="en-US" smtClean="0"/>
              <a:t>5/29/16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8512B2-84FB-A840-BF75-E414CC7D0C25}" type="slidenum">
              <a:rPr lang="en-US" smtClean="0"/>
              <a:t>‹#›</a:t>
            </a:fld>
            <a:endParaRPr lang="en-US"/>
          </a:p>
        </p:txBody>
      </p:sp>
    </p:spTree>
    <p:extLst>
      <p:ext uri="{BB962C8B-B14F-4D97-AF65-F5344CB8AC3E}">
        <p14:creationId xmlns:p14="http://schemas.microsoft.com/office/powerpoint/2010/main" val="446728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15E08D-FFAC-3C4E-8F80-209D43EFC800}" type="datetimeFigureOut">
              <a:rPr lang="en-US" smtClean="0"/>
              <a:t>5/29/16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8512B2-84FB-A840-BF75-E414CC7D0C25}" type="slidenum">
              <a:rPr lang="en-US" smtClean="0"/>
              <a:t>‹#›</a:t>
            </a:fld>
            <a:endParaRPr lang="en-US"/>
          </a:p>
        </p:txBody>
      </p:sp>
    </p:spTree>
    <p:extLst>
      <p:ext uri="{BB962C8B-B14F-4D97-AF65-F5344CB8AC3E}">
        <p14:creationId xmlns:p14="http://schemas.microsoft.com/office/powerpoint/2010/main" val="13452173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15E08D-FFAC-3C4E-8F80-209D43EFC800}" type="datetimeFigureOut">
              <a:rPr lang="en-US" smtClean="0"/>
              <a:t>5/29/16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8512B2-84FB-A840-BF75-E414CC7D0C25}" type="slidenum">
              <a:rPr lang="en-US" smtClean="0"/>
              <a:t>‹#›</a:t>
            </a:fld>
            <a:endParaRPr lang="en-US"/>
          </a:p>
        </p:txBody>
      </p:sp>
    </p:spTree>
    <p:extLst>
      <p:ext uri="{BB962C8B-B14F-4D97-AF65-F5344CB8AC3E}">
        <p14:creationId xmlns:p14="http://schemas.microsoft.com/office/powerpoint/2010/main" val="359695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5/29/16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5/29/16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5/29/16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5/29/16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5/29/16</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5/29/16</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15E08D-FFAC-3C4E-8F80-209D43EFC800}" type="datetimeFigureOut">
              <a:rPr lang="en-US" smtClean="0"/>
              <a:t>5/29/16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8512B2-84FB-A840-BF75-E414CC7D0C25}" type="slidenum">
              <a:rPr lang="en-US" smtClean="0"/>
              <a:t>‹#›</a:t>
            </a:fld>
            <a:endParaRPr lang="en-US"/>
          </a:p>
        </p:txBody>
      </p:sp>
    </p:spTree>
    <p:extLst>
      <p:ext uri="{BB962C8B-B14F-4D97-AF65-F5344CB8AC3E}">
        <p14:creationId xmlns:p14="http://schemas.microsoft.com/office/powerpoint/2010/main" val="12062501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Presented by Ben Carpenter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7779" y="1889833"/>
            <a:ext cx="5352288" cy="1453896"/>
          </a:xfrm>
          <a:prstGeom prst="rect">
            <a:avLst/>
          </a:prstGeom>
        </p:spPr>
      </p:pic>
    </p:spTree>
    <p:extLst>
      <p:ext uri="{BB962C8B-B14F-4D97-AF65-F5344CB8AC3E}">
        <p14:creationId xmlns:p14="http://schemas.microsoft.com/office/powerpoint/2010/main" val="1898980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Flexible Schema Example – Tool Inventory</a:t>
            </a:r>
            <a:endParaRPr lang="en-US" dirty="0"/>
          </a:p>
        </p:txBody>
      </p:sp>
      <p:sp>
        <p:nvSpPr>
          <p:cNvPr id="3" name="Content Placeholder 2"/>
          <p:cNvSpPr>
            <a:spLocks noGrp="1"/>
          </p:cNvSpPr>
          <p:nvPr>
            <p:ph idx="1"/>
          </p:nvPr>
        </p:nvSpPr>
        <p:spPr>
          <a:xfrm>
            <a:off x="4495802" y="1508554"/>
            <a:ext cx="3187699" cy="4484471"/>
          </a:xfrm>
        </p:spPr>
        <p:txBody>
          <a:bodyPr>
            <a:normAutofit/>
          </a:bodyPr>
          <a:lstStyle/>
          <a:p>
            <a:pPr marL="457200" lvl="1" indent="0">
              <a:buNone/>
            </a:pPr>
            <a:r>
              <a:rPr lang="en-US" dirty="0" smtClean="0"/>
              <a:t>{</a:t>
            </a:r>
          </a:p>
          <a:p>
            <a:pPr marL="457200" lvl="1" indent="0">
              <a:buNone/>
            </a:pPr>
            <a:r>
              <a:rPr lang="en-US" dirty="0"/>
              <a:t>	</a:t>
            </a:r>
            <a:r>
              <a:rPr lang="en-US" dirty="0" smtClean="0"/>
              <a:t>“_id”:  “125657”,</a:t>
            </a:r>
          </a:p>
          <a:p>
            <a:pPr marL="457200" lvl="1" indent="0">
              <a:buNone/>
            </a:pPr>
            <a:r>
              <a:rPr lang="en-US" dirty="0"/>
              <a:t>	</a:t>
            </a:r>
            <a:r>
              <a:rPr lang="en-US" dirty="0" smtClean="0"/>
              <a:t>“brand”:  “</a:t>
            </a:r>
            <a:r>
              <a:rPr lang="en-US" dirty="0" err="1" smtClean="0"/>
              <a:t>Dewalt</a:t>
            </a:r>
            <a:r>
              <a:rPr lang="en-US" dirty="0" smtClean="0"/>
              <a:t>”,</a:t>
            </a:r>
          </a:p>
          <a:p>
            <a:pPr marL="457200" lvl="1" indent="0">
              <a:buNone/>
            </a:pPr>
            <a:r>
              <a:rPr lang="en-US" dirty="0"/>
              <a:t>	</a:t>
            </a:r>
            <a:r>
              <a:rPr lang="en-US" dirty="0" smtClean="0"/>
              <a:t>“type”:  “drill”,</a:t>
            </a:r>
          </a:p>
          <a:p>
            <a:pPr marL="457200" lvl="1" indent="0">
              <a:buNone/>
            </a:pPr>
            <a:r>
              <a:rPr lang="en-US" dirty="0"/>
              <a:t>	</a:t>
            </a:r>
            <a:r>
              <a:rPr lang="en-US" dirty="0" smtClean="0"/>
              <a:t>“</a:t>
            </a:r>
            <a:r>
              <a:rPr lang="en-US" dirty="0" err="1" smtClean="0"/>
              <a:t>sn</a:t>
            </a:r>
            <a:r>
              <a:rPr lang="en-US" dirty="0" smtClean="0"/>
              <a:t>”:  “8447-7865”, </a:t>
            </a:r>
            <a:r>
              <a:rPr lang="en-US" dirty="0"/>
              <a:t>	</a:t>
            </a:r>
            <a:r>
              <a:rPr lang="en-US" dirty="0" smtClean="0"/>
              <a:t>“</a:t>
            </a:r>
            <a:r>
              <a:rPr lang="en-US" dirty="0" err="1" smtClean="0"/>
              <a:t>chuck_size</a:t>
            </a:r>
            <a:r>
              <a:rPr lang="en-US" dirty="0" smtClean="0"/>
              <a:t>”:  “.75”</a:t>
            </a:r>
          </a:p>
          <a:p>
            <a:pPr marL="457200" lvl="1" indent="0">
              <a:buNone/>
            </a:pPr>
            <a:r>
              <a:rPr lang="en-US" dirty="0"/>
              <a:t>}</a:t>
            </a:r>
          </a:p>
        </p:txBody>
      </p:sp>
      <p:sp>
        <p:nvSpPr>
          <p:cNvPr id="4" name="Content Placeholder 2"/>
          <p:cNvSpPr txBox="1">
            <a:spLocks/>
          </p:cNvSpPr>
          <p:nvPr/>
        </p:nvSpPr>
        <p:spPr>
          <a:xfrm>
            <a:off x="1054101" y="1497228"/>
            <a:ext cx="3187699" cy="44844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457200" lvl="1" indent="0">
              <a:buFont typeface="Arial" panose="020B0604020202020204" pitchFamily="34" charset="0"/>
              <a:buNone/>
            </a:pPr>
            <a:r>
              <a:rPr lang="en-US" smtClean="0"/>
              <a:t>{</a:t>
            </a:r>
          </a:p>
          <a:p>
            <a:pPr marL="457200" lvl="1" indent="0">
              <a:buFont typeface="Arial" panose="020B0604020202020204" pitchFamily="34" charset="0"/>
              <a:buNone/>
            </a:pPr>
            <a:r>
              <a:rPr lang="en-US" smtClean="0"/>
              <a:t>	“_id”:  “12345”,</a:t>
            </a:r>
          </a:p>
          <a:p>
            <a:pPr marL="457200" lvl="1" indent="0">
              <a:buFont typeface="Arial" panose="020B0604020202020204" pitchFamily="34" charset="0"/>
              <a:buNone/>
            </a:pPr>
            <a:r>
              <a:rPr lang="en-US" smtClean="0"/>
              <a:t>	“brand”:  “Dewalt”,</a:t>
            </a:r>
          </a:p>
          <a:p>
            <a:pPr marL="457200" lvl="1" indent="0">
              <a:buFont typeface="Arial" panose="020B0604020202020204" pitchFamily="34" charset="0"/>
              <a:buNone/>
            </a:pPr>
            <a:r>
              <a:rPr lang="en-US" smtClean="0"/>
              <a:t>	“type”:  “drill”,</a:t>
            </a:r>
          </a:p>
          <a:p>
            <a:pPr marL="457200" lvl="1" indent="0">
              <a:buFont typeface="Arial" panose="020B0604020202020204" pitchFamily="34" charset="0"/>
              <a:buNone/>
            </a:pPr>
            <a:r>
              <a:rPr lang="en-US" smtClean="0"/>
              <a:t>	“sn”:  “8357-1123”,</a:t>
            </a:r>
          </a:p>
          <a:p>
            <a:pPr marL="457200" lvl="1" indent="0">
              <a:buFont typeface="Arial" panose="020B0604020202020204" pitchFamily="34" charset="0"/>
              <a:buNone/>
            </a:pPr>
            <a:r>
              <a:rPr lang="en-US" smtClean="0"/>
              <a:t>	“battery_volts”:  “12”,</a:t>
            </a:r>
          </a:p>
          <a:p>
            <a:pPr marL="457200" lvl="1" indent="0">
              <a:buFont typeface="Arial" panose="020B0604020202020204" pitchFamily="34" charset="0"/>
              <a:buNone/>
            </a:pPr>
            <a:r>
              <a:rPr lang="en-US" smtClean="0"/>
              <a:t>	“chuck_size”:  “.5”</a:t>
            </a:r>
          </a:p>
          <a:p>
            <a:pPr marL="457200" lvl="1" indent="0">
              <a:buFont typeface="Arial" panose="020B0604020202020204" pitchFamily="34" charset="0"/>
              <a:buNone/>
            </a:pPr>
            <a:r>
              <a:rPr lang="en-US" smtClean="0"/>
              <a:t>}</a:t>
            </a:r>
            <a:endParaRPr lang="en-US" dirty="0"/>
          </a:p>
        </p:txBody>
      </p:sp>
      <p:sp>
        <p:nvSpPr>
          <p:cNvPr id="5" name="Content Placeholder 2"/>
          <p:cNvSpPr txBox="1">
            <a:spLocks/>
          </p:cNvSpPr>
          <p:nvPr/>
        </p:nvSpPr>
        <p:spPr>
          <a:xfrm>
            <a:off x="7683501" y="1497227"/>
            <a:ext cx="3187699" cy="44844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457200" lvl="1" indent="0">
              <a:buFont typeface="Arial" panose="020B0604020202020204" pitchFamily="34" charset="0"/>
              <a:buNone/>
            </a:pPr>
            <a:r>
              <a:rPr lang="en-US" dirty="0" smtClean="0"/>
              <a:t>{</a:t>
            </a:r>
          </a:p>
          <a:p>
            <a:pPr marL="457200" lvl="1" indent="0">
              <a:buFont typeface="Arial" panose="020B0604020202020204" pitchFamily="34" charset="0"/>
              <a:buNone/>
            </a:pPr>
            <a:r>
              <a:rPr lang="en-US" dirty="0" smtClean="0"/>
              <a:t>	“_id”:  “23542”,</a:t>
            </a:r>
          </a:p>
          <a:p>
            <a:pPr marL="457200" lvl="1" indent="0">
              <a:buFont typeface="Arial" panose="020B0604020202020204" pitchFamily="34" charset="0"/>
              <a:buNone/>
            </a:pPr>
            <a:r>
              <a:rPr lang="en-US" dirty="0" smtClean="0"/>
              <a:t>	“brand”:  “Milwaukee”,</a:t>
            </a:r>
          </a:p>
          <a:p>
            <a:pPr marL="457200" lvl="1" indent="0">
              <a:buFont typeface="Arial" panose="020B0604020202020204" pitchFamily="34" charset="0"/>
              <a:buNone/>
            </a:pPr>
            <a:r>
              <a:rPr lang="en-US" dirty="0" smtClean="0"/>
              <a:t>	“type”:  “circular saw”,</a:t>
            </a:r>
          </a:p>
          <a:p>
            <a:pPr marL="457200" lvl="1" indent="0">
              <a:buFont typeface="Arial" panose="020B0604020202020204" pitchFamily="34" charset="0"/>
              <a:buNone/>
            </a:pPr>
            <a:r>
              <a:rPr lang="en-US" dirty="0" smtClean="0"/>
              <a:t>	“</a:t>
            </a:r>
            <a:r>
              <a:rPr lang="en-US" dirty="0" err="1" smtClean="0"/>
              <a:t>sn</a:t>
            </a:r>
            <a:r>
              <a:rPr lang="en-US" dirty="0" smtClean="0"/>
              <a:t>”:  “M2345-87645”,</a:t>
            </a:r>
          </a:p>
          <a:p>
            <a:pPr marL="457200" lvl="1" indent="0">
              <a:buFont typeface="Arial" panose="020B0604020202020204" pitchFamily="34" charset="0"/>
              <a:buNone/>
            </a:pPr>
            <a:r>
              <a:rPr lang="en-US" dirty="0" smtClean="0"/>
              <a:t>	“</a:t>
            </a:r>
            <a:r>
              <a:rPr lang="en-US" dirty="0" err="1" smtClean="0"/>
              <a:t>battery_volts</a:t>
            </a:r>
            <a:r>
              <a:rPr lang="en-US" dirty="0" smtClean="0"/>
              <a:t>”:  “12”,</a:t>
            </a:r>
          </a:p>
          <a:p>
            <a:pPr marL="457200" lvl="1" indent="0">
              <a:buFont typeface="Arial" panose="020B0604020202020204" pitchFamily="34" charset="0"/>
              <a:buNone/>
            </a:pPr>
            <a:r>
              <a:rPr lang="en-US" dirty="0" smtClean="0"/>
              <a:t>	“</a:t>
            </a:r>
            <a:r>
              <a:rPr lang="en-US" dirty="0" err="1" smtClean="0"/>
              <a:t>blade_size</a:t>
            </a:r>
            <a:r>
              <a:rPr lang="en-US" dirty="0" smtClean="0"/>
              <a:t>”:  “8”</a:t>
            </a:r>
          </a:p>
          <a:p>
            <a:pPr marL="457200" lvl="1" indent="0">
              <a:buFont typeface="Arial" panose="020B0604020202020204" pitchFamily="34" charset="0"/>
              <a:buNone/>
            </a:pPr>
            <a:r>
              <a:rPr lang="en-US" dirty="0" smtClean="0"/>
              <a:t>}</a:t>
            </a:r>
            <a:endParaRPr lang="en-US" dirty="0"/>
          </a:p>
        </p:txBody>
      </p:sp>
    </p:spTree>
    <p:extLst>
      <p:ext uri="{BB962C8B-B14F-4D97-AF65-F5344CB8AC3E}">
        <p14:creationId xmlns:p14="http://schemas.microsoft.com/office/powerpoint/2010/main" val="4406901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Flexible schemas</a:t>
            </a:r>
            <a:endParaRPr lang="en-US" dirty="0"/>
          </a:p>
        </p:txBody>
      </p:sp>
      <p:sp>
        <p:nvSpPr>
          <p:cNvPr id="3" name="Content Placeholder 2"/>
          <p:cNvSpPr>
            <a:spLocks noGrp="1"/>
          </p:cNvSpPr>
          <p:nvPr>
            <p:ph idx="1"/>
          </p:nvPr>
        </p:nvSpPr>
        <p:spPr>
          <a:xfrm>
            <a:off x="1451579" y="1344828"/>
            <a:ext cx="9603275" cy="4484471"/>
          </a:xfrm>
        </p:spPr>
        <p:txBody>
          <a:bodyPr>
            <a:normAutofit/>
          </a:bodyPr>
          <a:lstStyle/>
          <a:p>
            <a:r>
              <a:rPr lang="en-US" dirty="0" smtClean="0"/>
              <a:t>You can add more fields any time without updating existing records</a:t>
            </a:r>
          </a:p>
          <a:p>
            <a:r>
              <a:rPr lang="en-US" dirty="0" smtClean="0"/>
              <a:t>You can stop putting fields on your documents at any time</a:t>
            </a:r>
          </a:p>
          <a:p>
            <a:r>
              <a:rPr lang="en-US" dirty="0" smtClean="0"/>
              <a:t>If a field only applies to a subset of that collection you can just not add the field to the models that don’t need it (you can also just set them to null)</a:t>
            </a:r>
          </a:p>
          <a:p>
            <a:r>
              <a:rPr lang="en-US" dirty="0" smtClean="0"/>
              <a:t>You can </a:t>
            </a:r>
            <a:r>
              <a:rPr lang="en-US" dirty="0" smtClean="0"/>
              <a:t>start coding before you have a fully formed plan and let things (d)evolve naturally</a:t>
            </a:r>
          </a:p>
          <a:p>
            <a:pPr marL="457200" lvl="1" indent="0">
              <a:buNone/>
            </a:pPr>
            <a:endParaRPr lang="en-US" dirty="0"/>
          </a:p>
        </p:txBody>
      </p:sp>
    </p:spTree>
    <p:extLst>
      <p:ext uri="{BB962C8B-B14F-4D97-AF65-F5344CB8AC3E}">
        <p14:creationId xmlns:p14="http://schemas.microsoft.com/office/powerpoint/2010/main" val="14798122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_id field</a:t>
            </a:r>
            <a:endParaRPr lang="en-US" dirty="0"/>
          </a:p>
        </p:txBody>
      </p:sp>
      <p:sp>
        <p:nvSpPr>
          <p:cNvPr id="3" name="Content Placeholder 2"/>
          <p:cNvSpPr>
            <a:spLocks noGrp="1"/>
          </p:cNvSpPr>
          <p:nvPr>
            <p:ph idx="1"/>
          </p:nvPr>
        </p:nvSpPr>
        <p:spPr>
          <a:xfrm>
            <a:off x="1451579" y="1344828"/>
            <a:ext cx="9603275" cy="4484471"/>
          </a:xfrm>
        </p:spPr>
        <p:txBody>
          <a:bodyPr>
            <a:normAutofit/>
          </a:bodyPr>
          <a:lstStyle/>
          <a:p>
            <a:r>
              <a:rPr lang="en-US" dirty="0" smtClean="0"/>
              <a:t>Every document has a field named “_id”</a:t>
            </a:r>
          </a:p>
          <a:p>
            <a:r>
              <a:rPr lang="en-US" dirty="0" smtClean="0"/>
              <a:t>You can set it to anything you want during document creation</a:t>
            </a:r>
          </a:p>
          <a:p>
            <a:r>
              <a:rPr lang="en-US" dirty="0" smtClean="0"/>
              <a:t>Or you can let Mongo generate it for you</a:t>
            </a:r>
          </a:p>
          <a:p>
            <a:pPr lvl="1"/>
            <a:r>
              <a:rPr lang="en-US" dirty="0" smtClean="0"/>
              <a:t>It becomes an </a:t>
            </a:r>
            <a:r>
              <a:rPr lang="en-US" dirty="0" err="1" smtClean="0"/>
              <a:t>ObjectID</a:t>
            </a:r>
            <a:r>
              <a:rPr lang="en-US" dirty="0" smtClean="0"/>
              <a:t> which is a wrapper around a 12 byte </a:t>
            </a:r>
            <a:r>
              <a:rPr lang="en-US" dirty="0" err="1" smtClean="0"/>
              <a:t>hexidecimal</a:t>
            </a:r>
            <a:r>
              <a:rPr lang="en-US" dirty="0" smtClean="0"/>
              <a:t> consisting </a:t>
            </a:r>
            <a:r>
              <a:rPr lang="en-US" dirty="0"/>
              <a:t>of</a:t>
            </a:r>
            <a:r>
              <a:rPr lang="en-US" dirty="0" smtClean="0"/>
              <a:t>:	</a:t>
            </a:r>
          </a:p>
          <a:p>
            <a:pPr lvl="2"/>
            <a:r>
              <a:rPr lang="en-US" dirty="0"/>
              <a:t>a 4-byte value representing the seconds since the Unix epoch</a:t>
            </a:r>
            <a:endParaRPr lang="en-US" dirty="0" smtClean="0"/>
          </a:p>
          <a:p>
            <a:pPr lvl="2"/>
            <a:r>
              <a:rPr lang="en-US" dirty="0" smtClean="0"/>
              <a:t>a </a:t>
            </a:r>
            <a:r>
              <a:rPr lang="en-US" dirty="0"/>
              <a:t>3-byte machine </a:t>
            </a:r>
            <a:r>
              <a:rPr lang="en-US" dirty="0" smtClean="0"/>
              <a:t>identifier</a:t>
            </a:r>
            <a:endParaRPr lang="en-US" dirty="0"/>
          </a:p>
          <a:p>
            <a:pPr lvl="2"/>
            <a:r>
              <a:rPr lang="en-US" dirty="0"/>
              <a:t>a 2-byte process </a:t>
            </a:r>
            <a:r>
              <a:rPr lang="en-US" dirty="0" smtClean="0"/>
              <a:t>id</a:t>
            </a:r>
            <a:endParaRPr lang="en-US" dirty="0"/>
          </a:p>
          <a:p>
            <a:pPr lvl="2"/>
            <a:r>
              <a:rPr lang="en-US" dirty="0"/>
              <a:t>a 3-byte counter, starting with a random value.</a:t>
            </a:r>
          </a:p>
          <a:p>
            <a:pPr lvl="1"/>
            <a:r>
              <a:rPr lang="en-US" dirty="0" smtClean="0"/>
              <a:t>It will be unique and sorting on it roughly gives chronological order of creation</a:t>
            </a:r>
          </a:p>
          <a:p>
            <a:pPr lvl="1"/>
            <a:r>
              <a:rPr lang="en-US" dirty="0" smtClean="0"/>
              <a:t>This field cannot be changed once a document is created</a:t>
            </a:r>
          </a:p>
          <a:p>
            <a:pPr lvl="1"/>
            <a:endParaRPr lang="en-US" dirty="0"/>
          </a:p>
        </p:txBody>
      </p:sp>
    </p:spTree>
    <p:extLst>
      <p:ext uri="{BB962C8B-B14F-4D97-AF65-F5344CB8AC3E}">
        <p14:creationId xmlns:p14="http://schemas.microsoft.com/office/powerpoint/2010/main" val="9364387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Operations</a:t>
            </a:r>
            <a:endParaRPr lang="en-US" dirty="0"/>
          </a:p>
        </p:txBody>
      </p:sp>
      <p:sp>
        <p:nvSpPr>
          <p:cNvPr id="6" name="Content Placeholder 5"/>
          <p:cNvSpPr>
            <a:spLocks noGrp="1"/>
          </p:cNvSpPr>
          <p:nvPr>
            <p:ph idx="1"/>
          </p:nvPr>
        </p:nvSpPr>
        <p:spPr>
          <a:xfrm>
            <a:off x="1451578" y="1345892"/>
            <a:ext cx="9603275" cy="4121517"/>
          </a:xfrm>
        </p:spPr>
        <p:txBody>
          <a:bodyPr/>
          <a:lstStyle/>
          <a:p>
            <a:r>
              <a:rPr lang="en-US" dirty="0" err="1"/>
              <a:t>d</a:t>
            </a:r>
            <a:r>
              <a:rPr lang="en-US" dirty="0" err="1" smtClean="0"/>
              <a:t>b.collection.insert</a:t>
            </a:r>
            <a:r>
              <a:rPr lang="en-US" dirty="0" smtClean="0"/>
              <a:t>() – add a document to the current collection</a:t>
            </a:r>
          </a:p>
          <a:p>
            <a:r>
              <a:rPr lang="en-US" dirty="0" err="1" smtClean="0"/>
              <a:t>db.collection.save</a:t>
            </a:r>
            <a:r>
              <a:rPr lang="en-US" dirty="0" smtClean="0"/>
              <a:t>() – either add a document or replace an existing one</a:t>
            </a:r>
          </a:p>
          <a:p>
            <a:r>
              <a:rPr lang="en-US" dirty="0" err="1" smtClean="0"/>
              <a:t>db.collection.find</a:t>
            </a:r>
            <a:r>
              <a:rPr lang="en-US" dirty="0" smtClean="0"/>
              <a:t>() – query for documents that match the passed query</a:t>
            </a:r>
          </a:p>
          <a:p>
            <a:r>
              <a:rPr lang="en-US" dirty="0" err="1" smtClean="0"/>
              <a:t>db.collection.update</a:t>
            </a:r>
            <a:r>
              <a:rPr lang="en-US" dirty="0" smtClean="0"/>
              <a:t>() – update specific fields in one or more documents</a:t>
            </a:r>
          </a:p>
          <a:p>
            <a:pPr lvl="1"/>
            <a:r>
              <a:rPr lang="en-US" dirty="0" smtClean="0"/>
              <a:t>Can be used to replace every field except _id like save but that’s less common</a:t>
            </a:r>
          </a:p>
          <a:p>
            <a:r>
              <a:rPr lang="en-US" dirty="0" err="1" smtClean="0"/>
              <a:t>db.collection.remove</a:t>
            </a:r>
            <a:r>
              <a:rPr lang="en-US" dirty="0" smtClean="0"/>
              <a:t>() – deletes all documents that match the passed in conditions.</a:t>
            </a:r>
          </a:p>
          <a:p>
            <a:endParaRPr lang="en-US" dirty="0" smtClean="0"/>
          </a:p>
          <a:p>
            <a:endParaRPr lang="en-US" dirty="0"/>
          </a:p>
        </p:txBody>
      </p:sp>
    </p:spTree>
    <p:extLst>
      <p:ext uri="{BB962C8B-B14F-4D97-AF65-F5344CB8AC3E}">
        <p14:creationId xmlns:p14="http://schemas.microsoft.com/office/powerpoint/2010/main" val="10599200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33724" y="4136395"/>
            <a:ext cx="5035550" cy="634180"/>
          </a:xfrm>
        </p:spPr>
        <p:txBody>
          <a:bodyPr>
            <a:normAutofit fontScale="90000"/>
          </a:bodyPr>
          <a:lstStyle/>
          <a:p>
            <a:r>
              <a:rPr lang="en-US" smtClean="0"/>
              <a:t>Working with Mongo</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5604" y="316200"/>
            <a:ext cx="5171791" cy="3400778"/>
          </a:xfrm>
          <a:prstGeom prst="rect">
            <a:avLst/>
          </a:prstGeom>
        </p:spPr>
      </p:pic>
    </p:spTree>
    <p:extLst>
      <p:ext uri="{BB962C8B-B14F-4D97-AF65-F5344CB8AC3E}">
        <p14:creationId xmlns:p14="http://schemas.microsoft.com/office/powerpoint/2010/main" val="14023325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Robomongo</a:t>
            </a:r>
            <a:endParaRPr lang="en-US" dirty="0"/>
          </a:p>
        </p:txBody>
      </p:sp>
      <p:sp>
        <p:nvSpPr>
          <p:cNvPr id="3" name="Content Placeholder 2"/>
          <p:cNvSpPr>
            <a:spLocks noGrp="1"/>
          </p:cNvSpPr>
          <p:nvPr>
            <p:ph idx="1"/>
          </p:nvPr>
        </p:nvSpPr>
        <p:spPr/>
        <p:txBody>
          <a:bodyPr/>
          <a:lstStyle/>
          <a:p>
            <a:r>
              <a:rPr lang="en-US" dirty="0"/>
              <a:t>A super handy free client to connect to your mongo DB for inspecting and changing </a:t>
            </a:r>
            <a:r>
              <a:rPr lang="en-US" dirty="0" smtClean="0"/>
              <a:t>data</a:t>
            </a:r>
          </a:p>
          <a:p>
            <a:r>
              <a:rPr lang="en-US" dirty="0" smtClean="0"/>
              <a:t>Lets you run any mongo command directly</a:t>
            </a:r>
          </a:p>
          <a:p>
            <a:r>
              <a:rPr lang="en-US" dirty="0" smtClean="0"/>
              <a:t>Also lets you edit the raw BSON representation of documents.</a:t>
            </a:r>
          </a:p>
          <a:p>
            <a:r>
              <a:rPr lang="en-US" dirty="0" smtClean="0"/>
              <a:t>Remove documents and collections quickly</a:t>
            </a:r>
          </a:p>
        </p:txBody>
      </p:sp>
    </p:spTree>
    <p:extLst>
      <p:ext uri="{BB962C8B-B14F-4D97-AF65-F5344CB8AC3E}">
        <p14:creationId xmlns:p14="http://schemas.microsoft.com/office/powerpoint/2010/main" val="3610574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Mongoose</a:t>
            </a:r>
          </a:p>
        </p:txBody>
      </p:sp>
      <p:sp>
        <p:nvSpPr>
          <p:cNvPr id="3" name="Content Placeholder 2"/>
          <p:cNvSpPr>
            <a:spLocks noGrp="1"/>
          </p:cNvSpPr>
          <p:nvPr>
            <p:ph idx="1"/>
          </p:nvPr>
        </p:nvSpPr>
        <p:spPr/>
        <p:txBody>
          <a:bodyPr/>
          <a:lstStyle/>
          <a:p>
            <a:r>
              <a:rPr lang="en-US" dirty="0"/>
              <a:t>This is the main </a:t>
            </a:r>
            <a:r>
              <a:rPr lang="en-US" dirty="0" smtClean="0"/>
              <a:t>ODM </a:t>
            </a:r>
            <a:r>
              <a:rPr lang="en-US" dirty="0"/>
              <a:t>for </a:t>
            </a:r>
            <a:r>
              <a:rPr lang="en-US" dirty="0" smtClean="0"/>
              <a:t>using </a:t>
            </a:r>
            <a:r>
              <a:rPr lang="en-US" dirty="0" err="1" smtClean="0"/>
              <a:t>MongoDB</a:t>
            </a:r>
            <a:r>
              <a:rPr lang="en-US" dirty="0" smtClean="0"/>
              <a:t> in </a:t>
            </a:r>
            <a:r>
              <a:rPr lang="en-US" dirty="0" err="1" smtClean="0"/>
              <a:t>Node.js</a:t>
            </a:r>
            <a:r>
              <a:rPr lang="en-US" dirty="0" smtClean="0"/>
              <a:t> applications</a:t>
            </a:r>
          </a:p>
          <a:p>
            <a:r>
              <a:rPr lang="en-US" dirty="0" smtClean="0"/>
              <a:t>It </a:t>
            </a:r>
            <a:r>
              <a:rPr lang="en-US" dirty="0"/>
              <a:t>lets you define </a:t>
            </a:r>
            <a:r>
              <a:rPr lang="en-US" dirty="0" smtClean="0"/>
              <a:t>schemas and validators.</a:t>
            </a:r>
          </a:p>
          <a:p>
            <a:r>
              <a:rPr lang="en-US" dirty="0" smtClean="0"/>
              <a:t>It wraps and manages the connection to the DB for you.</a:t>
            </a:r>
          </a:p>
          <a:p>
            <a:r>
              <a:rPr lang="en-US" dirty="0" smtClean="0"/>
              <a:t>It adds features like virtual fields and getter/setter</a:t>
            </a:r>
          </a:p>
          <a:p>
            <a:r>
              <a:rPr lang="en-US" dirty="0" smtClean="0"/>
              <a:t>It allows you to ‘join’ documents via the populate function</a:t>
            </a:r>
            <a:endParaRPr lang="en-US" dirty="0"/>
          </a:p>
        </p:txBody>
      </p:sp>
    </p:spTree>
    <p:extLst>
      <p:ext uri="{BB962C8B-B14F-4D97-AF65-F5344CB8AC3E}">
        <p14:creationId xmlns:p14="http://schemas.microsoft.com/office/powerpoint/2010/main" val="11289905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Mongoose Example Schema</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err="1"/>
              <a:t>var</a:t>
            </a:r>
            <a:r>
              <a:rPr lang="en-US" dirty="0"/>
              <a:t> </a:t>
            </a:r>
            <a:r>
              <a:rPr lang="en-US" dirty="0" err="1"/>
              <a:t>HubSchema</a:t>
            </a:r>
            <a:r>
              <a:rPr lang="en-US" dirty="0"/>
              <a:t> = new </a:t>
            </a:r>
            <a:r>
              <a:rPr lang="en-US" dirty="0" err="1"/>
              <a:t>mongoose.Schema</a:t>
            </a:r>
            <a:r>
              <a:rPr lang="en-US" dirty="0"/>
              <a:t>({     </a:t>
            </a:r>
            <a:endParaRPr lang="en-US" dirty="0" smtClean="0"/>
          </a:p>
          <a:p>
            <a:pPr marL="0" indent="0">
              <a:buNone/>
            </a:pPr>
            <a:r>
              <a:rPr lang="en-US" dirty="0"/>
              <a:t>	</a:t>
            </a:r>
            <a:r>
              <a:rPr lang="en-US" dirty="0" err="1" smtClean="0"/>
              <a:t>date_created</a:t>
            </a:r>
            <a:r>
              <a:rPr lang="en-US" dirty="0"/>
              <a:t>:  </a:t>
            </a:r>
            <a:r>
              <a:rPr lang="en-US" dirty="0" smtClean="0"/>
              <a:t>{ </a:t>
            </a:r>
            <a:r>
              <a:rPr lang="en-US" dirty="0"/>
              <a:t>type: Date, </a:t>
            </a:r>
            <a:r>
              <a:rPr lang="en-US" dirty="0" smtClean="0"/>
              <a:t>required</a:t>
            </a:r>
            <a:r>
              <a:rPr lang="en-US" dirty="0"/>
              <a:t>: true, default: </a:t>
            </a:r>
            <a:r>
              <a:rPr lang="en-US" dirty="0" err="1"/>
              <a:t>Date.now</a:t>
            </a:r>
            <a:r>
              <a:rPr lang="en-US" dirty="0"/>
              <a:t> </a:t>
            </a:r>
            <a:r>
              <a:rPr lang="en-US" dirty="0" smtClean="0"/>
              <a:t>},</a:t>
            </a:r>
          </a:p>
          <a:p>
            <a:pPr marL="0" indent="0">
              <a:buNone/>
            </a:pPr>
            <a:r>
              <a:rPr lang="en-US" dirty="0"/>
              <a:t>	</a:t>
            </a:r>
            <a:r>
              <a:rPr lang="en-US" dirty="0" smtClean="0"/>
              <a:t>key</a:t>
            </a:r>
            <a:r>
              <a:rPr lang="en-US" dirty="0"/>
              <a:t>:                { type: [{ type: Number }], required: true, default: </a:t>
            </a:r>
            <a:r>
              <a:rPr lang="en-US" dirty="0" err="1"/>
              <a:t>enc.generate_key</a:t>
            </a:r>
            <a:r>
              <a:rPr lang="en-US" dirty="0"/>
              <a:t> </a:t>
            </a:r>
            <a:r>
              <a:rPr lang="en-US" dirty="0" smtClean="0"/>
              <a:t>},</a:t>
            </a:r>
            <a:endParaRPr lang="en-US" dirty="0"/>
          </a:p>
          <a:p>
            <a:pPr marL="0" indent="0">
              <a:buNone/>
            </a:pPr>
            <a:r>
              <a:rPr lang="en-US" dirty="0"/>
              <a:t>	</a:t>
            </a:r>
            <a:r>
              <a:rPr lang="en-US" dirty="0" err="1" smtClean="0"/>
              <a:t>deactivation_date</a:t>
            </a:r>
            <a:r>
              <a:rPr lang="en-US" dirty="0"/>
              <a:t>:  { type: Date, </a:t>
            </a:r>
            <a:r>
              <a:rPr lang="en-US" dirty="0" smtClean="0"/>
              <a:t>required</a:t>
            </a:r>
            <a:r>
              <a:rPr lang="en-US" dirty="0"/>
              <a:t>: false },     </a:t>
            </a:r>
            <a:endParaRPr lang="en-US" dirty="0" smtClean="0"/>
          </a:p>
          <a:p>
            <a:pPr marL="0" indent="0">
              <a:buNone/>
            </a:pPr>
            <a:r>
              <a:rPr lang="en-US" dirty="0"/>
              <a:t>	</a:t>
            </a:r>
            <a:r>
              <a:rPr lang="en-US" dirty="0" err="1" smtClean="0"/>
              <a:t>model_name</a:t>
            </a:r>
            <a:r>
              <a:rPr lang="en-US" dirty="0"/>
              <a:t>:  </a:t>
            </a:r>
            <a:r>
              <a:rPr lang="en-US" dirty="0" smtClean="0"/>
              <a:t>{ </a:t>
            </a:r>
            <a:r>
              <a:rPr lang="en-US" dirty="0"/>
              <a:t>type: String, </a:t>
            </a:r>
            <a:r>
              <a:rPr lang="en-US" dirty="0" smtClean="0"/>
              <a:t>required</a:t>
            </a:r>
            <a:r>
              <a:rPr lang="en-US" dirty="0"/>
              <a:t>: false, uppercase: true  },     </a:t>
            </a:r>
            <a:endParaRPr lang="en-US" dirty="0" smtClean="0"/>
          </a:p>
          <a:p>
            <a:pPr marL="0" indent="0">
              <a:buNone/>
            </a:pPr>
            <a:r>
              <a:rPr lang="en-US" dirty="0"/>
              <a:t>	</a:t>
            </a:r>
            <a:r>
              <a:rPr lang="en-US" dirty="0" smtClean="0"/>
              <a:t>state</a:t>
            </a:r>
            <a:r>
              <a:rPr lang="en-US" dirty="0"/>
              <a:t>:              { type: String, </a:t>
            </a:r>
            <a:r>
              <a:rPr lang="en-US" dirty="0" smtClean="0"/>
              <a:t>required</a:t>
            </a:r>
            <a:r>
              <a:rPr lang="en-US" dirty="0"/>
              <a:t>: true, default: 'active', </a:t>
            </a:r>
            <a:r>
              <a:rPr lang="en-US" dirty="0" err="1"/>
              <a:t>enum</a:t>
            </a:r>
            <a:r>
              <a:rPr lang="en-US" dirty="0"/>
              <a:t>: </a:t>
            </a:r>
            <a:r>
              <a:rPr lang="en-US" dirty="0" err="1"/>
              <a:t>c.HUB_STATUS_ENUM</a:t>
            </a:r>
            <a:r>
              <a:rPr lang="en-US" dirty="0"/>
              <a:t> },     </a:t>
            </a:r>
            <a:endParaRPr lang="en-US" dirty="0" smtClean="0"/>
          </a:p>
          <a:p>
            <a:pPr marL="0" indent="0">
              <a:buNone/>
            </a:pPr>
            <a:r>
              <a:rPr lang="en-US" dirty="0"/>
              <a:t>	</a:t>
            </a:r>
            <a:r>
              <a:rPr lang="en-US" dirty="0" err="1" smtClean="0"/>
              <a:t>fw_version</a:t>
            </a:r>
            <a:r>
              <a:rPr lang="en-US" dirty="0"/>
              <a:t>:     </a:t>
            </a:r>
            <a:r>
              <a:rPr lang="en-US" dirty="0" smtClean="0"/>
              <a:t>{ </a:t>
            </a:r>
            <a:r>
              <a:rPr lang="en-US" dirty="0"/>
              <a:t>type: String,             required: false, set: </a:t>
            </a:r>
            <a:r>
              <a:rPr lang="en-US" dirty="0" err="1"/>
              <a:t>fwSetter</a:t>
            </a:r>
            <a:r>
              <a:rPr lang="en-US" dirty="0"/>
              <a:t> },     </a:t>
            </a:r>
            <a:endParaRPr lang="en-US" dirty="0" smtClean="0"/>
          </a:p>
          <a:p>
            <a:pPr marL="0" indent="0">
              <a:buNone/>
            </a:pPr>
            <a:r>
              <a:rPr lang="en-US" dirty="0"/>
              <a:t>	</a:t>
            </a:r>
            <a:r>
              <a:rPr lang="en-US" dirty="0" err="1" smtClean="0"/>
              <a:t>fw_history</a:t>
            </a:r>
            <a:r>
              <a:rPr lang="en-US" dirty="0"/>
              <a:t>:     </a:t>
            </a:r>
            <a:r>
              <a:rPr lang="en-US" dirty="0" smtClean="0"/>
              <a:t>[{ </a:t>
            </a:r>
            <a:r>
              <a:rPr lang="en-US" dirty="0"/>
              <a:t>date: Date, </a:t>
            </a:r>
            <a:r>
              <a:rPr lang="en-US" dirty="0" err="1"/>
              <a:t>fw_version</a:t>
            </a:r>
            <a:r>
              <a:rPr lang="en-US" dirty="0"/>
              <a:t>: String, _id: false }],      </a:t>
            </a:r>
            <a:endParaRPr lang="en-US" dirty="0" smtClean="0"/>
          </a:p>
          <a:p>
            <a:pPr marL="0" indent="0">
              <a:buNone/>
            </a:pPr>
            <a:r>
              <a:rPr lang="en-US" dirty="0"/>
              <a:t>	</a:t>
            </a:r>
            <a:r>
              <a:rPr lang="en-US" dirty="0" smtClean="0"/>
              <a:t>sensors</a:t>
            </a:r>
            <a:r>
              <a:rPr lang="en-US" dirty="0"/>
              <a:t>:   </a:t>
            </a:r>
            <a:r>
              <a:rPr lang="en-US" dirty="0" smtClean="0"/>
              <a:t>[{</a:t>
            </a:r>
            <a:r>
              <a:rPr lang="en-US" dirty="0"/>
              <a:t> </a:t>
            </a:r>
            <a:r>
              <a:rPr lang="en-US" dirty="0" smtClean="0"/>
              <a:t>_</a:t>
            </a:r>
            <a:r>
              <a:rPr lang="en-US" dirty="0"/>
              <a:t>id: </a:t>
            </a:r>
            <a:r>
              <a:rPr lang="en-US" dirty="0" smtClean="0"/>
              <a:t>{ </a:t>
            </a:r>
            <a:r>
              <a:rPr lang="en-US" dirty="0"/>
              <a:t>type: String, uppercase: true, ref: </a:t>
            </a:r>
            <a:r>
              <a:rPr lang="en-US" dirty="0" err="1"/>
              <a:t>SensorModel</a:t>
            </a:r>
            <a:r>
              <a:rPr lang="en-US" dirty="0" smtClean="0"/>
              <a:t>}, </a:t>
            </a:r>
            <a:r>
              <a:rPr lang="en-US" dirty="0" err="1" smtClean="0"/>
              <a:t>add_date</a:t>
            </a:r>
            <a:r>
              <a:rPr lang="en-US" dirty="0"/>
              <a:t>: </a:t>
            </a:r>
            <a:r>
              <a:rPr lang="en-US" dirty="0" smtClean="0"/>
              <a:t>{ </a:t>
            </a:r>
            <a:r>
              <a:rPr lang="en-US" dirty="0"/>
              <a:t>type: Date </a:t>
            </a:r>
            <a:r>
              <a:rPr lang="en-US" dirty="0" smtClean="0"/>
              <a:t>}}]</a:t>
            </a:r>
            <a:r>
              <a:rPr lang="en-US" dirty="0"/>
              <a:t> </a:t>
            </a:r>
            <a:endParaRPr lang="en-US" dirty="0" smtClean="0"/>
          </a:p>
          <a:p>
            <a:pPr marL="0" indent="0">
              <a:buNone/>
            </a:pPr>
            <a:r>
              <a:rPr lang="en-US" dirty="0" smtClean="0"/>
              <a:t>});</a:t>
            </a:r>
            <a:endParaRPr lang="en-US" dirty="0"/>
          </a:p>
        </p:txBody>
      </p:sp>
    </p:spTree>
    <p:extLst>
      <p:ext uri="{BB962C8B-B14F-4D97-AF65-F5344CB8AC3E}">
        <p14:creationId xmlns:p14="http://schemas.microsoft.com/office/powerpoint/2010/main" val="14821717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Mongoose Example Schema (continued)</a:t>
            </a:r>
            <a:endParaRPr lang="en-US" dirty="0"/>
          </a:p>
        </p:txBody>
      </p:sp>
      <p:sp>
        <p:nvSpPr>
          <p:cNvPr id="3" name="Content Placeholder 2"/>
          <p:cNvSpPr>
            <a:spLocks noGrp="1"/>
          </p:cNvSpPr>
          <p:nvPr>
            <p:ph idx="1"/>
          </p:nvPr>
        </p:nvSpPr>
        <p:spPr>
          <a:xfrm>
            <a:off x="1451579" y="1344828"/>
            <a:ext cx="9603275" cy="4763872"/>
          </a:xfrm>
        </p:spPr>
        <p:txBody>
          <a:bodyPr>
            <a:normAutofit fontScale="70000" lnSpcReduction="20000"/>
          </a:bodyPr>
          <a:lstStyle/>
          <a:p>
            <a:pPr marL="0" indent="0">
              <a:buNone/>
            </a:pPr>
            <a:r>
              <a:rPr lang="en-US" dirty="0" smtClean="0"/>
              <a:t>function </a:t>
            </a:r>
            <a:r>
              <a:rPr lang="en-US" dirty="0" err="1"/>
              <a:t>fwSetter</a:t>
            </a:r>
            <a:r>
              <a:rPr lang="en-US" dirty="0"/>
              <a:t>(</a:t>
            </a:r>
            <a:r>
              <a:rPr lang="en-US" dirty="0" err="1"/>
              <a:t>newValue</a:t>
            </a:r>
            <a:r>
              <a:rPr lang="en-US" dirty="0"/>
              <a:t>){     </a:t>
            </a:r>
            <a:endParaRPr lang="en-US" dirty="0" smtClean="0"/>
          </a:p>
          <a:p>
            <a:pPr marL="0" indent="0">
              <a:buNone/>
            </a:pPr>
            <a:r>
              <a:rPr lang="en-US" dirty="0"/>
              <a:t>	</a:t>
            </a:r>
            <a:r>
              <a:rPr lang="en-US" dirty="0" smtClean="0"/>
              <a:t>return </a:t>
            </a:r>
            <a:r>
              <a:rPr lang="en-US" dirty="0" err="1"/>
              <a:t>helpers.logHistory</a:t>
            </a:r>
            <a:r>
              <a:rPr lang="en-US" dirty="0"/>
              <a:t>(this, </a:t>
            </a:r>
            <a:r>
              <a:rPr lang="en-US" dirty="0" err="1"/>
              <a:t>newValue</a:t>
            </a:r>
            <a:r>
              <a:rPr lang="en-US" dirty="0"/>
              <a:t>, '</a:t>
            </a:r>
            <a:r>
              <a:rPr lang="en-US" dirty="0" err="1"/>
              <a:t>fw_version</a:t>
            </a:r>
            <a:r>
              <a:rPr lang="en-US" dirty="0"/>
              <a:t>', '</a:t>
            </a:r>
            <a:r>
              <a:rPr lang="en-US" dirty="0" err="1"/>
              <a:t>fw_history</a:t>
            </a:r>
            <a:r>
              <a:rPr lang="en-US" dirty="0"/>
              <a:t>'); </a:t>
            </a:r>
            <a:endParaRPr lang="en-US" dirty="0" smtClean="0"/>
          </a:p>
          <a:p>
            <a:pPr marL="0" indent="0">
              <a:buNone/>
            </a:pPr>
            <a:r>
              <a:rPr lang="en-US" dirty="0" smtClean="0"/>
              <a:t>}</a:t>
            </a:r>
            <a:r>
              <a:rPr lang="en-US" dirty="0"/>
              <a:t>  </a:t>
            </a:r>
            <a:endParaRPr lang="en-US" i="1" dirty="0" smtClean="0"/>
          </a:p>
          <a:p>
            <a:pPr marL="0" indent="0">
              <a:buNone/>
            </a:pPr>
            <a:r>
              <a:rPr lang="en-US" dirty="0" err="1" smtClean="0"/>
              <a:t>HubSchema.methods.addSensor</a:t>
            </a:r>
            <a:r>
              <a:rPr lang="en-US" dirty="0" smtClean="0"/>
              <a:t> </a:t>
            </a:r>
            <a:r>
              <a:rPr lang="en-US" dirty="0"/>
              <a:t>= function(</a:t>
            </a:r>
            <a:r>
              <a:rPr lang="en-US" dirty="0" err="1"/>
              <a:t>sensor_id</a:t>
            </a:r>
            <a:r>
              <a:rPr lang="en-US" dirty="0"/>
              <a:t>, </a:t>
            </a:r>
            <a:r>
              <a:rPr lang="en-US" dirty="0" err="1"/>
              <a:t>cb</a:t>
            </a:r>
            <a:r>
              <a:rPr lang="en-US" dirty="0"/>
              <a:t>){     </a:t>
            </a:r>
            <a:endParaRPr lang="en-US" dirty="0" smtClean="0"/>
          </a:p>
          <a:p>
            <a:pPr marL="0" indent="0">
              <a:buNone/>
            </a:pPr>
            <a:r>
              <a:rPr lang="en-US" dirty="0" smtClean="0"/>
              <a:t>	</a:t>
            </a:r>
            <a:r>
              <a:rPr lang="en-US" dirty="0" err="1" smtClean="0"/>
              <a:t>this.sensors</a:t>
            </a:r>
            <a:r>
              <a:rPr lang="en-US" dirty="0" smtClean="0"/>
              <a:t>. push({_id: </a:t>
            </a:r>
            <a:r>
              <a:rPr lang="en-US" dirty="0" err="1" smtClean="0"/>
              <a:t>sensor_id</a:t>
            </a:r>
            <a:r>
              <a:rPr lang="en-US" dirty="0" smtClean="0"/>
              <a:t>, </a:t>
            </a:r>
            <a:r>
              <a:rPr lang="en-US" dirty="0" err="1" smtClean="0"/>
              <a:t>add_date</a:t>
            </a:r>
            <a:r>
              <a:rPr lang="en-US" dirty="0" smtClean="0"/>
              <a:t>: </a:t>
            </a:r>
            <a:r>
              <a:rPr lang="en-US" dirty="0" err="1" smtClean="0"/>
              <a:t>Date.now</a:t>
            </a:r>
            <a:r>
              <a:rPr lang="en-US" dirty="0" smtClean="0"/>
              <a:t>()});</a:t>
            </a:r>
          </a:p>
          <a:p>
            <a:pPr marL="0" indent="0">
              <a:buNone/>
            </a:pPr>
            <a:r>
              <a:rPr lang="en-US" dirty="0"/>
              <a:t>	</a:t>
            </a:r>
            <a:r>
              <a:rPr lang="en-US" dirty="0" smtClean="0"/>
              <a:t>return </a:t>
            </a:r>
            <a:r>
              <a:rPr lang="en-US" dirty="0" err="1" smtClean="0"/>
              <a:t>this.save</a:t>
            </a:r>
            <a:r>
              <a:rPr lang="en-US" dirty="0" smtClean="0"/>
              <a:t>(</a:t>
            </a:r>
            <a:r>
              <a:rPr lang="en-US" dirty="0" err="1" smtClean="0"/>
              <a:t>cb</a:t>
            </a:r>
            <a:r>
              <a:rPr lang="en-US" dirty="0" smtClean="0"/>
              <a:t>);</a:t>
            </a:r>
          </a:p>
          <a:p>
            <a:pPr marL="0" indent="0">
              <a:buNone/>
            </a:pPr>
            <a:r>
              <a:rPr lang="en-US" dirty="0" smtClean="0"/>
              <a:t>};</a:t>
            </a:r>
            <a:r>
              <a:rPr lang="en-US" dirty="0"/>
              <a:t>  </a:t>
            </a:r>
            <a:endParaRPr lang="en-US" i="1" dirty="0" smtClean="0"/>
          </a:p>
          <a:p>
            <a:pPr marL="0" indent="0">
              <a:buNone/>
            </a:pPr>
            <a:r>
              <a:rPr lang="en-US" dirty="0" err="1" smtClean="0"/>
              <a:t>HubSchema.virtual</a:t>
            </a:r>
            <a:r>
              <a:rPr lang="en-US" dirty="0"/>
              <a:t>('</a:t>
            </a:r>
            <a:r>
              <a:rPr lang="en-US" dirty="0" err="1"/>
              <a:t>isActive</a:t>
            </a:r>
            <a:r>
              <a:rPr lang="en-US" dirty="0"/>
              <a:t>').get(function () {     </a:t>
            </a:r>
            <a:endParaRPr lang="en-US" dirty="0" smtClean="0"/>
          </a:p>
          <a:p>
            <a:pPr marL="0" indent="0">
              <a:buNone/>
            </a:pPr>
            <a:r>
              <a:rPr lang="en-US" dirty="0"/>
              <a:t>	</a:t>
            </a:r>
            <a:r>
              <a:rPr lang="en-US" dirty="0" smtClean="0"/>
              <a:t>if </a:t>
            </a:r>
            <a:r>
              <a:rPr lang="en-US" dirty="0"/>
              <a:t>(</a:t>
            </a:r>
            <a:r>
              <a:rPr lang="en-US" dirty="0" err="1"/>
              <a:t>this.deactivation_date</a:t>
            </a:r>
            <a:r>
              <a:rPr lang="en-US" dirty="0"/>
              <a:t> &amp;&amp; (</a:t>
            </a:r>
            <a:r>
              <a:rPr lang="en-US" dirty="0" err="1"/>
              <a:t>this.deactivation_date</a:t>
            </a:r>
            <a:r>
              <a:rPr lang="en-US" dirty="0"/>
              <a:t> &lt; </a:t>
            </a:r>
            <a:r>
              <a:rPr lang="en-US" dirty="0" err="1"/>
              <a:t>Date.now</a:t>
            </a:r>
            <a:r>
              <a:rPr lang="en-US" dirty="0"/>
              <a:t>())) </a:t>
            </a:r>
            <a:r>
              <a:rPr lang="en-US" dirty="0" smtClean="0"/>
              <a:t>{ return </a:t>
            </a:r>
            <a:r>
              <a:rPr lang="en-US" dirty="0"/>
              <a:t>false</a:t>
            </a:r>
            <a:r>
              <a:rPr lang="en-US" dirty="0" smtClean="0"/>
              <a:t>;</a:t>
            </a:r>
            <a:r>
              <a:rPr lang="en-US" dirty="0"/>
              <a:t> </a:t>
            </a:r>
            <a:r>
              <a:rPr lang="en-US" dirty="0" smtClean="0"/>
              <a:t>}</a:t>
            </a:r>
          </a:p>
          <a:p>
            <a:pPr marL="0" indent="0">
              <a:buNone/>
            </a:pPr>
            <a:r>
              <a:rPr lang="en-US" dirty="0"/>
              <a:t>      </a:t>
            </a:r>
            <a:r>
              <a:rPr lang="en-US" dirty="0" smtClean="0"/>
              <a:t>	return </a:t>
            </a:r>
            <a:r>
              <a:rPr lang="en-US" dirty="0"/>
              <a:t>true; </a:t>
            </a:r>
            <a:endParaRPr lang="en-US" dirty="0" smtClean="0"/>
          </a:p>
          <a:p>
            <a:pPr marL="0" indent="0">
              <a:buNone/>
            </a:pPr>
            <a:r>
              <a:rPr lang="en-US" dirty="0" smtClean="0"/>
              <a:t>});</a:t>
            </a:r>
            <a:r>
              <a:rPr lang="en-US" dirty="0"/>
              <a:t>  </a:t>
            </a:r>
            <a:endParaRPr lang="en-US" dirty="0" smtClean="0"/>
          </a:p>
          <a:p>
            <a:pPr marL="0" indent="0">
              <a:buNone/>
            </a:pPr>
            <a:r>
              <a:rPr lang="en-US" dirty="0" err="1" smtClean="0"/>
              <a:t>HubSchema.set</a:t>
            </a:r>
            <a:r>
              <a:rPr lang="en-US" dirty="0"/>
              <a:t>('</a:t>
            </a:r>
            <a:r>
              <a:rPr lang="en-US" dirty="0" err="1"/>
              <a:t>toJSON</a:t>
            </a:r>
            <a:r>
              <a:rPr lang="en-US" dirty="0"/>
              <a:t>', { getters: true }); //use getters and </a:t>
            </a:r>
            <a:r>
              <a:rPr lang="en-US" dirty="0" err="1"/>
              <a:t>virtuals</a:t>
            </a:r>
            <a:r>
              <a:rPr lang="en-US" dirty="0"/>
              <a:t> when generating JSON  </a:t>
            </a:r>
            <a:endParaRPr lang="en-US" dirty="0" smtClean="0"/>
          </a:p>
          <a:p>
            <a:pPr marL="0" indent="0">
              <a:buNone/>
            </a:pPr>
            <a:r>
              <a:rPr lang="en-US" dirty="0" err="1" smtClean="0"/>
              <a:t>HubSchema.index</a:t>
            </a:r>
            <a:r>
              <a:rPr lang="en-US" dirty="0"/>
              <a:t>({ '</a:t>
            </a:r>
            <a:r>
              <a:rPr lang="en-US" dirty="0" err="1"/>
              <a:t>date_created</a:t>
            </a:r>
            <a:r>
              <a:rPr lang="en-US" dirty="0"/>
              <a:t>’  : -1 });</a:t>
            </a:r>
          </a:p>
        </p:txBody>
      </p:sp>
    </p:spTree>
    <p:extLst>
      <p:ext uri="{BB962C8B-B14F-4D97-AF65-F5344CB8AC3E}">
        <p14:creationId xmlns:p14="http://schemas.microsoft.com/office/powerpoint/2010/main" val="3813618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Design</a:t>
            </a:r>
          </a:p>
        </p:txBody>
      </p:sp>
      <p:sp>
        <p:nvSpPr>
          <p:cNvPr id="3" name="Content Placeholder 2"/>
          <p:cNvSpPr>
            <a:spLocks noGrp="1"/>
          </p:cNvSpPr>
          <p:nvPr>
            <p:ph idx="1"/>
          </p:nvPr>
        </p:nvSpPr>
        <p:spPr/>
        <p:txBody>
          <a:bodyPr/>
          <a:lstStyle/>
          <a:p>
            <a:r>
              <a:rPr lang="en-US" dirty="0" smtClean="0"/>
              <a:t>Build documents to match how you plan to access them</a:t>
            </a:r>
          </a:p>
          <a:p>
            <a:r>
              <a:rPr lang="en-US" dirty="0" smtClean="0"/>
              <a:t>Subdocuments are handy when data will always be accessed as part of the larger object</a:t>
            </a:r>
          </a:p>
          <a:p>
            <a:r>
              <a:rPr lang="en-US" dirty="0" smtClean="0"/>
              <a:t>Making a separate document with a pointer is better if the child documents may be accessed outside the context of the </a:t>
            </a:r>
            <a:r>
              <a:rPr lang="en-US" dirty="0" smtClean="0"/>
              <a:t>parent document </a:t>
            </a:r>
            <a:r>
              <a:rPr lang="en-US" dirty="0" smtClean="0"/>
              <a:t>or if you </a:t>
            </a:r>
            <a:r>
              <a:rPr lang="en-US" dirty="0" smtClean="0"/>
              <a:t>rarely </a:t>
            </a:r>
            <a:r>
              <a:rPr lang="en-US" dirty="0" smtClean="0"/>
              <a:t>care about that data when viewing the </a:t>
            </a:r>
            <a:r>
              <a:rPr lang="en-US" dirty="0" smtClean="0"/>
              <a:t>parent.</a:t>
            </a:r>
            <a:endParaRPr lang="en-US" dirty="0" smtClean="0"/>
          </a:p>
          <a:p>
            <a:r>
              <a:rPr lang="en-US" dirty="0" smtClean="0"/>
              <a:t>You want to avoid boundless document growth because if a document grows too much it may need to be moved to a different part of the disk which can be costly if the disk is in high demand. </a:t>
            </a:r>
            <a:endParaRPr lang="en-US" dirty="0"/>
          </a:p>
        </p:txBody>
      </p:sp>
    </p:spTree>
    <p:extLst>
      <p:ext uri="{BB962C8B-B14F-4D97-AF65-F5344CB8AC3E}">
        <p14:creationId xmlns:p14="http://schemas.microsoft.com/office/powerpoint/2010/main" val="16598419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51579" y="1474788"/>
            <a:ext cx="4216111" cy="257651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6336" y="1474788"/>
            <a:ext cx="3388518" cy="225901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7000" y="3467100"/>
            <a:ext cx="4330700" cy="2425192"/>
          </a:xfrm>
          <a:prstGeom prst="rect">
            <a:avLst/>
          </a:prstGeom>
        </p:spPr>
      </p:pic>
    </p:spTree>
    <p:extLst>
      <p:ext uri="{BB962C8B-B14F-4D97-AF65-F5344CB8AC3E}">
        <p14:creationId xmlns:p14="http://schemas.microsoft.com/office/powerpoint/2010/main" val="8062385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Design Example</a:t>
            </a:r>
            <a:endParaRPr lang="en-US" dirty="0"/>
          </a:p>
        </p:txBody>
      </p:sp>
      <p:sp>
        <p:nvSpPr>
          <p:cNvPr id="3" name="Content Placeholder 2"/>
          <p:cNvSpPr>
            <a:spLocks noGrp="1"/>
          </p:cNvSpPr>
          <p:nvPr>
            <p:ph idx="1"/>
          </p:nvPr>
        </p:nvSpPr>
        <p:spPr/>
        <p:txBody>
          <a:bodyPr/>
          <a:lstStyle/>
          <a:p>
            <a:r>
              <a:rPr lang="en-US" dirty="0" smtClean="0"/>
              <a:t>Imagine DB storing recipes</a:t>
            </a:r>
            <a:endParaRPr lang="en-US" dirty="0"/>
          </a:p>
          <a:p>
            <a:r>
              <a:rPr lang="en-US" dirty="0" smtClean="0"/>
              <a:t>Each recipe has:</a:t>
            </a:r>
          </a:p>
          <a:p>
            <a:pPr lvl="1"/>
            <a:r>
              <a:rPr lang="en-US" dirty="0" smtClean="0"/>
              <a:t>A title</a:t>
            </a:r>
          </a:p>
          <a:p>
            <a:pPr lvl="1"/>
            <a:r>
              <a:rPr lang="en-US" dirty="0" smtClean="0"/>
              <a:t>An author</a:t>
            </a:r>
          </a:p>
          <a:p>
            <a:pPr lvl="1"/>
            <a:r>
              <a:rPr lang="en-US" dirty="0" smtClean="0"/>
              <a:t>A list of ingredients with an amount for each ingredient</a:t>
            </a:r>
          </a:p>
          <a:p>
            <a:pPr lvl="1"/>
            <a:r>
              <a:rPr lang="en-US" dirty="0" smtClean="0"/>
              <a:t>A block of instructional text</a:t>
            </a:r>
          </a:p>
          <a:p>
            <a:pPr lvl="1"/>
            <a:r>
              <a:rPr lang="en-US" dirty="0" smtClean="0"/>
              <a:t>A list of comments from other folks each with text, a date, and an author</a:t>
            </a:r>
          </a:p>
        </p:txBody>
      </p:sp>
    </p:spTree>
    <p:extLst>
      <p:ext uri="{BB962C8B-B14F-4D97-AF65-F5344CB8AC3E}">
        <p14:creationId xmlns:p14="http://schemas.microsoft.com/office/powerpoint/2010/main" val="11914028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Design Example</a:t>
            </a:r>
            <a:endParaRPr lang="en-US" dirty="0"/>
          </a:p>
        </p:txBody>
      </p:sp>
      <p:sp>
        <p:nvSpPr>
          <p:cNvPr id="3" name="Content Placeholder 2"/>
          <p:cNvSpPr>
            <a:spLocks noGrp="1"/>
          </p:cNvSpPr>
          <p:nvPr>
            <p:ph idx="1"/>
          </p:nvPr>
        </p:nvSpPr>
        <p:spPr/>
        <p:txBody>
          <a:bodyPr>
            <a:normAutofit lnSpcReduction="10000"/>
          </a:bodyPr>
          <a:lstStyle/>
          <a:p>
            <a:r>
              <a:rPr lang="en-US" dirty="0" smtClean="0"/>
              <a:t>Title and instructional text should be fields of the recipe document</a:t>
            </a:r>
          </a:p>
          <a:p>
            <a:r>
              <a:rPr lang="en-US" dirty="0" smtClean="0"/>
              <a:t>Author should be a field of the recipe. </a:t>
            </a:r>
          </a:p>
          <a:p>
            <a:pPr lvl="1"/>
            <a:r>
              <a:rPr lang="en-US" dirty="0" smtClean="0"/>
              <a:t>Probably a </a:t>
            </a:r>
            <a:r>
              <a:rPr lang="en-US" dirty="0" smtClean="0"/>
              <a:t>reference to a document in a User/Author collection</a:t>
            </a:r>
          </a:p>
          <a:p>
            <a:r>
              <a:rPr lang="en-US" dirty="0" smtClean="0"/>
              <a:t>The list of ingredients with an amount for each ingredient makes sense as a subdocument</a:t>
            </a:r>
          </a:p>
          <a:p>
            <a:pPr lvl="1"/>
            <a:r>
              <a:rPr lang="en-US" dirty="0" smtClean="0"/>
              <a:t>It won’t grow much over time</a:t>
            </a:r>
          </a:p>
          <a:p>
            <a:pPr lvl="1"/>
            <a:r>
              <a:rPr lang="en-US" dirty="0" smtClean="0"/>
              <a:t>None of the individual lines make much sense outside the context of this recipe</a:t>
            </a:r>
          </a:p>
          <a:p>
            <a:pPr lvl="1"/>
            <a:r>
              <a:rPr lang="en-US" dirty="0" smtClean="0"/>
              <a:t>There is little reason to ever access the recipe data without accessing this data as well</a:t>
            </a:r>
          </a:p>
          <a:p>
            <a:r>
              <a:rPr lang="en-US" dirty="0" smtClean="0"/>
              <a:t>The list of comments should probably be a separate collection.</a:t>
            </a:r>
          </a:p>
          <a:p>
            <a:pPr lvl="1"/>
            <a:r>
              <a:rPr lang="en-US" dirty="0" smtClean="0"/>
              <a:t>It could grow boundlessly and you might want to show the recipe in situations where comments aren’t relevant.</a:t>
            </a:r>
          </a:p>
        </p:txBody>
      </p:sp>
    </p:spTree>
    <p:extLst>
      <p:ext uri="{BB962C8B-B14F-4D97-AF65-F5344CB8AC3E}">
        <p14:creationId xmlns:p14="http://schemas.microsoft.com/office/powerpoint/2010/main" val="18687892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Queries</a:t>
            </a:r>
            <a:endParaRPr lang="en-US" dirty="0"/>
          </a:p>
        </p:txBody>
      </p:sp>
      <p:sp>
        <p:nvSpPr>
          <p:cNvPr id="3" name="Content Placeholder 2"/>
          <p:cNvSpPr>
            <a:spLocks noGrp="1"/>
          </p:cNvSpPr>
          <p:nvPr>
            <p:ph idx="1"/>
          </p:nvPr>
        </p:nvSpPr>
        <p:spPr/>
        <p:txBody>
          <a:bodyPr/>
          <a:lstStyle/>
          <a:p>
            <a:r>
              <a:rPr lang="en-US" dirty="0" smtClean="0"/>
              <a:t>Queries are based on finding documents with any combination of fields in a collection</a:t>
            </a:r>
          </a:p>
          <a:p>
            <a:pPr lvl="1"/>
            <a:r>
              <a:rPr lang="en-US" dirty="0" err="1" smtClean="0"/>
              <a:t>tool_models.find</a:t>
            </a:r>
            <a:r>
              <a:rPr lang="en-US" dirty="0" smtClean="0"/>
              <a:t>( { brand: “</a:t>
            </a:r>
            <a:r>
              <a:rPr lang="en-US" dirty="0" err="1" smtClean="0"/>
              <a:t>Dewalt</a:t>
            </a:r>
            <a:r>
              <a:rPr lang="en-US" dirty="0" smtClean="0"/>
              <a:t>”, type: “drill”, </a:t>
            </a:r>
            <a:r>
              <a:rPr lang="en-US" dirty="0" err="1" smtClean="0"/>
              <a:t>chuck_size</a:t>
            </a:r>
            <a:r>
              <a:rPr lang="en-US" dirty="0" smtClean="0"/>
              <a:t>: { $</a:t>
            </a:r>
            <a:r>
              <a:rPr lang="en-US" dirty="0" err="1" smtClean="0"/>
              <a:t>gt</a:t>
            </a:r>
            <a:r>
              <a:rPr lang="en-US" dirty="0" smtClean="0"/>
              <a:t>: .5 } } );</a:t>
            </a:r>
          </a:p>
          <a:p>
            <a:r>
              <a:rPr lang="en-US" dirty="0" smtClean="0"/>
              <a:t>You can also do inline sorting and limits to easily paginate</a:t>
            </a:r>
          </a:p>
          <a:p>
            <a:pPr lvl="1"/>
            <a:r>
              <a:rPr lang="en-US" dirty="0" err="1"/>
              <a:t>t</a:t>
            </a:r>
            <a:r>
              <a:rPr lang="en-US" dirty="0" err="1" smtClean="0"/>
              <a:t>ool_model.find</a:t>
            </a:r>
            <a:r>
              <a:rPr lang="en-US" dirty="0" smtClean="0"/>
              <a:t>( {} ).sort( { type: 1 } ).limit( 20 ).skip( 20*(page-1) )</a:t>
            </a:r>
          </a:p>
          <a:p>
            <a:r>
              <a:rPr lang="en-US" dirty="0" smtClean="0"/>
              <a:t>OR/AND logic is also supported (though the default is AND so explicit ANDs are rare)</a:t>
            </a:r>
          </a:p>
          <a:p>
            <a:pPr lvl="1"/>
            <a:r>
              <a:rPr lang="en-US" dirty="0" err="1"/>
              <a:t>tool_model.find</a:t>
            </a:r>
            <a:r>
              <a:rPr lang="en-US" dirty="0"/>
              <a:t>({ $or: [{brand:"</a:t>
            </a:r>
            <a:r>
              <a:rPr lang="en-US" dirty="0" err="1"/>
              <a:t>Dewalt</a:t>
            </a:r>
            <a:r>
              <a:rPr lang="en-US" dirty="0"/>
              <a:t>"}, {</a:t>
            </a:r>
            <a:r>
              <a:rPr lang="en-US" dirty="0" err="1"/>
              <a:t>brand:"Milwaukee</a:t>
            </a:r>
            <a:r>
              <a:rPr lang="en-US" dirty="0"/>
              <a:t>"}, {type: "</a:t>
            </a:r>
            <a:r>
              <a:rPr lang="en-US" dirty="0" err="1"/>
              <a:t>table_saw</a:t>
            </a:r>
            <a:r>
              <a:rPr lang="en-US" dirty="0" smtClean="0"/>
              <a:t>"}]})</a:t>
            </a:r>
          </a:p>
          <a:p>
            <a:r>
              <a:rPr lang="en-US" dirty="0" smtClean="0"/>
              <a:t>You </a:t>
            </a:r>
            <a:r>
              <a:rPr lang="en-US" dirty="0" smtClean="0"/>
              <a:t>can also filter on the existence of  field</a:t>
            </a:r>
          </a:p>
          <a:p>
            <a:pPr lvl="1"/>
            <a:r>
              <a:rPr lang="en-US" dirty="0" err="1" smtClean="0"/>
              <a:t>tool_model.find</a:t>
            </a:r>
            <a:r>
              <a:rPr lang="en-US" dirty="0" smtClean="0"/>
              <a:t>( { </a:t>
            </a:r>
            <a:r>
              <a:rPr lang="en-US" dirty="0" err="1" smtClean="0"/>
              <a:t>battery_volts</a:t>
            </a:r>
            <a:r>
              <a:rPr lang="en-US" dirty="0" smtClean="0"/>
              <a:t>: { $exists: false } } )</a:t>
            </a:r>
          </a:p>
        </p:txBody>
      </p:sp>
    </p:spTree>
    <p:extLst>
      <p:ext uri="{BB962C8B-B14F-4D97-AF65-F5344CB8AC3E}">
        <p14:creationId xmlns:p14="http://schemas.microsoft.com/office/powerpoint/2010/main" val="18740728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More advanced </a:t>
            </a:r>
            <a:r>
              <a:rPr lang="en-US" dirty="0" smtClean="0"/>
              <a:t>queries with </a:t>
            </a:r>
            <a:r>
              <a:rPr lang="en-US" dirty="0"/>
              <a:t>Aggregation</a:t>
            </a:r>
            <a:br>
              <a:rPr lang="en-US" dirty="0"/>
            </a:br>
            <a:endParaRPr lang="en-US" dirty="0"/>
          </a:p>
        </p:txBody>
      </p:sp>
      <p:sp>
        <p:nvSpPr>
          <p:cNvPr id="3" name="Content Placeholder 2"/>
          <p:cNvSpPr>
            <a:spLocks noGrp="1"/>
          </p:cNvSpPr>
          <p:nvPr>
            <p:ph idx="1"/>
          </p:nvPr>
        </p:nvSpPr>
        <p:spPr/>
        <p:txBody>
          <a:bodyPr/>
          <a:lstStyle/>
          <a:p>
            <a:r>
              <a:rPr lang="en-US" dirty="0"/>
              <a:t>Aggregations operations process data records and return computed results. </a:t>
            </a:r>
            <a:endParaRPr lang="en-US" dirty="0" smtClean="0"/>
          </a:p>
          <a:p>
            <a:r>
              <a:rPr lang="en-US" dirty="0" smtClean="0"/>
              <a:t>Aggregation </a:t>
            </a:r>
            <a:r>
              <a:rPr lang="en-US" dirty="0"/>
              <a:t>operations group values from multiple documents together, and can perform a variety of operations on the grouped data to return a single result. </a:t>
            </a:r>
            <a:endParaRPr lang="en-US" dirty="0" smtClean="0"/>
          </a:p>
          <a:p>
            <a:r>
              <a:rPr lang="en-US" dirty="0" err="1" smtClean="0"/>
              <a:t>MongoDB</a:t>
            </a:r>
            <a:r>
              <a:rPr lang="en-US" dirty="0" smtClean="0"/>
              <a:t> </a:t>
            </a:r>
            <a:r>
              <a:rPr lang="en-US" dirty="0"/>
              <a:t>provides three ways to perform aggregation: </a:t>
            </a:r>
            <a:endParaRPr lang="en-US" dirty="0" smtClean="0"/>
          </a:p>
          <a:p>
            <a:pPr lvl="1"/>
            <a:r>
              <a:rPr lang="en-US" dirty="0" smtClean="0"/>
              <a:t>aggregation pipeline</a:t>
            </a:r>
            <a:endParaRPr lang="en-US" dirty="0"/>
          </a:p>
          <a:p>
            <a:pPr lvl="1"/>
            <a:r>
              <a:rPr lang="en-US" dirty="0" smtClean="0"/>
              <a:t>map-reduce function</a:t>
            </a:r>
            <a:r>
              <a:rPr lang="en-US" dirty="0"/>
              <a:t> </a:t>
            </a:r>
            <a:endParaRPr lang="en-US" dirty="0" smtClean="0"/>
          </a:p>
          <a:p>
            <a:pPr lvl="1"/>
            <a:r>
              <a:rPr lang="en-US" dirty="0" smtClean="0"/>
              <a:t>single </a:t>
            </a:r>
            <a:r>
              <a:rPr lang="en-US" dirty="0"/>
              <a:t>purpose aggregation methods</a:t>
            </a:r>
          </a:p>
        </p:txBody>
      </p:sp>
    </p:spTree>
    <p:extLst>
      <p:ext uri="{BB962C8B-B14F-4D97-AF65-F5344CB8AC3E}">
        <p14:creationId xmlns:p14="http://schemas.microsoft.com/office/powerpoint/2010/main" val="10891271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Aggregation Pipeline</a:t>
            </a:r>
            <a:r>
              <a:rPr lang="en-US" dirty="0"/>
              <a:t/>
            </a:r>
            <a:br>
              <a:rPr lang="en-US" dirty="0"/>
            </a:br>
            <a:endParaRPr lang="en-US" dirty="0"/>
          </a:p>
        </p:txBody>
      </p:sp>
      <p:sp>
        <p:nvSpPr>
          <p:cNvPr id="3" name="Content Placeholder 2"/>
          <p:cNvSpPr>
            <a:spLocks noGrp="1"/>
          </p:cNvSpPr>
          <p:nvPr>
            <p:ph idx="1"/>
          </p:nvPr>
        </p:nvSpPr>
        <p:spPr/>
        <p:txBody>
          <a:bodyPr>
            <a:normAutofit lnSpcReduction="10000"/>
          </a:bodyPr>
          <a:lstStyle/>
          <a:p>
            <a:r>
              <a:rPr lang="en-US" dirty="0" smtClean="0"/>
              <a:t>Modeled </a:t>
            </a:r>
            <a:r>
              <a:rPr lang="en-US" dirty="0"/>
              <a:t>on the concept of data processing pipelines. </a:t>
            </a:r>
            <a:endParaRPr lang="en-US" dirty="0" smtClean="0"/>
          </a:p>
          <a:p>
            <a:r>
              <a:rPr lang="en-US" dirty="0" smtClean="0"/>
              <a:t>Documents </a:t>
            </a:r>
            <a:r>
              <a:rPr lang="en-US" dirty="0"/>
              <a:t>enter a multi-stage pipeline that transforms the </a:t>
            </a:r>
            <a:r>
              <a:rPr lang="en-US" dirty="0" smtClean="0"/>
              <a:t>them into </a:t>
            </a:r>
            <a:r>
              <a:rPr lang="en-US" dirty="0"/>
              <a:t>an aggregated result.</a:t>
            </a:r>
          </a:p>
          <a:p>
            <a:r>
              <a:rPr lang="en-US" dirty="0"/>
              <a:t>The most basic pipeline stages provide filters that operate like queries and document</a:t>
            </a:r>
            <a:r>
              <a:rPr lang="en-US" i="1" dirty="0"/>
              <a:t> </a:t>
            </a:r>
            <a:r>
              <a:rPr lang="en-US" dirty="0"/>
              <a:t>transformations that modify the form of the output document.</a:t>
            </a:r>
          </a:p>
          <a:p>
            <a:r>
              <a:rPr lang="en-US" dirty="0"/>
              <a:t>Other pipeline operations provide tools for grouping and sorting documents by specific field or fields as well as tools for aggregating the contents of arrays, including arrays of documents. </a:t>
            </a:r>
            <a:endParaRPr lang="en-US" dirty="0" smtClean="0"/>
          </a:p>
          <a:p>
            <a:r>
              <a:rPr lang="en-US" dirty="0" smtClean="0"/>
              <a:t>Pipeline </a:t>
            </a:r>
            <a:r>
              <a:rPr lang="en-US" dirty="0"/>
              <a:t>stages can use operators for tasks such as calculating the average or concatenating a string.</a:t>
            </a:r>
          </a:p>
        </p:txBody>
      </p:sp>
    </p:spTree>
    <p:extLst>
      <p:ext uri="{BB962C8B-B14F-4D97-AF65-F5344CB8AC3E}">
        <p14:creationId xmlns:p14="http://schemas.microsoft.com/office/powerpoint/2010/main" val="20064219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Aggregation Pipeline</a:t>
            </a:r>
            <a:r>
              <a:rPr lang="en-US" dirty="0"/>
              <a:t/>
            </a:r>
            <a:br>
              <a:rPr lang="en-US" dirty="0"/>
            </a:b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44632" y="1484312"/>
            <a:ext cx="7217167" cy="5011581"/>
          </a:xfrm>
        </p:spPr>
      </p:pic>
    </p:spTree>
    <p:extLst>
      <p:ext uri="{BB962C8B-B14F-4D97-AF65-F5344CB8AC3E}">
        <p14:creationId xmlns:p14="http://schemas.microsoft.com/office/powerpoint/2010/main" val="20642059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MaP</a:t>
            </a:r>
            <a:r>
              <a:rPr lang="en-US" dirty="0" smtClean="0"/>
              <a:t>-Reduce</a:t>
            </a:r>
            <a:r>
              <a:rPr lang="en-US" dirty="0"/>
              <a:t/>
            </a:r>
            <a:br>
              <a:rPr lang="en-US" dirty="0"/>
            </a:br>
            <a:endParaRPr lang="en-US" dirty="0"/>
          </a:p>
        </p:txBody>
      </p:sp>
      <p:sp>
        <p:nvSpPr>
          <p:cNvPr id="5" name="Content Placeholder 4"/>
          <p:cNvSpPr>
            <a:spLocks noGrp="1"/>
          </p:cNvSpPr>
          <p:nvPr>
            <p:ph idx="1"/>
          </p:nvPr>
        </p:nvSpPr>
        <p:spPr>
          <a:xfrm>
            <a:off x="1451579" y="1344829"/>
            <a:ext cx="9603275" cy="522071"/>
          </a:xfrm>
        </p:spPr>
        <p:txBody>
          <a:bodyPr>
            <a:normAutofit fontScale="70000" lnSpcReduction="20000"/>
          </a:bodyPr>
          <a:lstStyle/>
          <a:p>
            <a:r>
              <a:rPr lang="en-US" dirty="0" smtClean="0"/>
              <a:t>“</a:t>
            </a:r>
            <a:r>
              <a:rPr lang="en-US" dirty="0"/>
              <a:t>For most aggregation operations, the Aggregation Pipeline provides better performance and more coherent interface. However, map-reduce operations provide some flexibility that is not presently available in the aggregation pipeline</a:t>
            </a:r>
            <a:r>
              <a:rPr lang="en-US" dirty="0" smtClean="0"/>
              <a: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700" y="1866900"/>
            <a:ext cx="6667500" cy="4838700"/>
          </a:xfrm>
          <a:prstGeom prst="rect">
            <a:avLst/>
          </a:prstGeom>
        </p:spPr>
      </p:pic>
    </p:spTree>
    <p:extLst>
      <p:ext uri="{BB962C8B-B14F-4D97-AF65-F5344CB8AC3E}">
        <p14:creationId xmlns:p14="http://schemas.microsoft.com/office/powerpoint/2010/main" val="1730393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Single Purpose Methods</a:t>
            </a:r>
            <a:r>
              <a:rPr lang="en-US" dirty="0"/>
              <a:t/>
            </a:r>
            <a:br>
              <a:rPr lang="en-US" dirty="0"/>
            </a:br>
            <a:endParaRPr lang="en-US" dirty="0"/>
          </a:p>
        </p:txBody>
      </p:sp>
      <p:sp>
        <p:nvSpPr>
          <p:cNvPr id="5" name="Content Placeholder 4"/>
          <p:cNvSpPr>
            <a:spLocks noGrp="1"/>
          </p:cNvSpPr>
          <p:nvPr>
            <p:ph idx="1"/>
          </p:nvPr>
        </p:nvSpPr>
        <p:spPr>
          <a:xfrm>
            <a:off x="1451579" y="1344829"/>
            <a:ext cx="9603275" cy="4776571"/>
          </a:xfrm>
        </p:spPr>
        <p:txBody>
          <a:bodyPr>
            <a:normAutofit fontScale="92500" lnSpcReduction="10000"/>
          </a:bodyPr>
          <a:lstStyle/>
          <a:p>
            <a:r>
              <a:rPr lang="en-US" dirty="0" err="1" smtClean="0"/>
              <a:t>db.collection.count</a:t>
            </a:r>
            <a:r>
              <a:rPr lang="en-US" dirty="0" smtClean="0"/>
              <a:t>( query ) – returns only the number of documents in the collection that match the query</a:t>
            </a:r>
          </a:p>
          <a:p>
            <a:r>
              <a:rPr lang="en-US" dirty="0" err="1" smtClean="0"/>
              <a:t>db.collection.distinct</a:t>
            </a:r>
            <a:r>
              <a:rPr lang="en-US" dirty="0" smtClean="0"/>
              <a:t>( field, query ) – returns an array of all the unique values found in the passed field for the documents that match the query</a:t>
            </a:r>
          </a:p>
          <a:p>
            <a:r>
              <a:rPr lang="en-US" dirty="0" err="1" smtClean="0"/>
              <a:t>db.colleciton.group</a:t>
            </a:r>
            <a:r>
              <a:rPr lang="en-US" dirty="0" smtClean="0"/>
              <a:t>( </a:t>
            </a:r>
            <a:r>
              <a:rPr lang="en-US" dirty="0" err="1" smtClean="0"/>
              <a:t>settingsObject</a:t>
            </a:r>
            <a:r>
              <a:rPr lang="en-US" dirty="0" smtClean="0"/>
              <a:t> ) - returns an array of new objects each matching a unique combination of values in the fields you request to group by, based on a query, a seed document, and a function to perform on matching documents.</a:t>
            </a:r>
          </a:p>
          <a:p>
            <a:pPr lvl="1"/>
            <a:r>
              <a:rPr lang="en-US" dirty="0" err="1"/>
              <a:t>db.orders.group</a:t>
            </a:r>
            <a:r>
              <a:rPr lang="en-US" dirty="0"/>
              <a:t>( { </a:t>
            </a:r>
            <a:endParaRPr lang="en-US" dirty="0" smtClean="0"/>
          </a:p>
          <a:p>
            <a:pPr marL="457200" lvl="1" indent="0">
              <a:buNone/>
            </a:pPr>
            <a:r>
              <a:rPr lang="en-US" dirty="0"/>
              <a:t>	</a:t>
            </a:r>
            <a:r>
              <a:rPr lang="en-US" dirty="0" smtClean="0"/>
              <a:t>key</a:t>
            </a:r>
            <a:r>
              <a:rPr lang="en-US" dirty="0"/>
              <a:t>: { </a:t>
            </a:r>
            <a:r>
              <a:rPr lang="en-US" dirty="0" err="1"/>
              <a:t>ord_dt</a:t>
            </a:r>
            <a:r>
              <a:rPr lang="en-US" dirty="0"/>
              <a:t>: 1, '</a:t>
            </a:r>
            <a:r>
              <a:rPr lang="en-US" dirty="0" err="1"/>
              <a:t>item.sku</a:t>
            </a:r>
            <a:r>
              <a:rPr lang="en-US" dirty="0"/>
              <a:t>': 1 </a:t>
            </a:r>
            <a:r>
              <a:rPr lang="en-US" dirty="0" smtClean="0"/>
              <a:t>}, </a:t>
            </a:r>
          </a:p>
          <a:p>
            <a:pPr marL="457200" lvl="1" indent="0">
              <a:buNone/>
            </a:pPr>
            <a:r>
              <a:rPr lang="en-US" dirty="0"/>
              <a:t>	</a:t>
            </a:r>
            <a:r>
              <a:rPr lang="en-US" dirty="0" err="1" smtClean="0"/>
              <a:t>cond</a:t>
            </a:r>
            <a:r>
              <a:rPr lang="en-US" dirty="0" smtClean="0"/>
              <a:t>: { </a:t>
            </a:r>
            <a:r>
              <a:rPr lang="en-US" dirty="0" err="1" smtClean="0"/>
              <a:t>ord_dt</a:t>
            </a:r>
            <a:r>
              <a:rPr lang="en-US" dirty="0" smtClean="0"/>
              <a:t>: { $</a:t>
            </a:r>
            <a:r>
              <a:rPr lang="en-US" dirty="0" err="1" smtClean="0"/>
              <a:t>gt</a:t>
            </a:r>
            <a:r>
              <a:rPr lang="en-US" dirty="0" smtClean="0"/>
              <a:t>: new Date( '01/01/2012' ) } }, </a:t>
            </a:r>
          </a:p>
          <a:p>
            <a:pPr marL="457200" lvl="1" indent="0">
              <a:buNone/>
            </a:pPr>
            <a:r>
              <a:rPr lang="en-US" dirty="0"/>
              <a:t>	</a:t>
            </a:r>
            <a:r>
              <a:rPr lang="en-US" dirty="0" smtClean="0"/>
              <a:t>reduce: function( </a:t>
            </a:r>
            <a:r>
              <a:rPr lang="en-US" dirty="0" err="1" smtClean="0"/>
              <a:t>curr</a:t>
            </a:r>
            <a:r>
              <a:rPr lang="en-US" dirty="0" smtClean="0"/>
              <a:t>, result ) { </a:t>
            </a:r>
            <a:r>
              <a:rPr lang="en-US" dirty="0" err="1" smtClean="0"/>
              <a:t>result.total</a:t>
            </a:r>
            <a:r>
              <a:rPr lang="en-US" dirty="0" smtClean="0"/>
              <a:t> += </a:t>
            </a:r>
            <a:r>
              <a:rPr lang="en-US" dirty="0" err="1" smtClean="0"/>
              <a:t>curr.item.qty</a:t>
            </a:r>
            <a:r>
              <a:rPr lang="en-US" dirty="0" smtClean="0"/>
              <a:t>; }, </a:t>
            </a:r>
          </a:p>
          <a:p>
            <a:pPr marL="457200" lvl="1" indent="0">
              <a:buNone/>
            </a:pPr>
            <a:r>
              <a:rPr lang="en-US" dirty="0"/>
              <a:t>	</a:t>
            </a:r>
            <a:r>
              <a:rPr lang="en-US" dirty="0" smtClean="0"/>
              <a:t>initial: { total : 0 } </a:t>
            </a:r>
          </a:p>
          <a:p>
            <a:pPr marL="457200" lvl="1" indent="0">
              <a:buNone/>
            </a:pPr>
            <a:r>
              <a:rPr lang="en-US" dirty="0" smtClean="0"/>
              <a:t>} )</a:t>
            </a:r>
            <a:endParaRPr lang="en-US" dirty="0"/>
          </a:p>
        </p:txBody>
      </p:sp>
    </p:spTree>
    <p:extLst>
      <p:ext uri="{BB962C8B-B14F-4D97-AF65-F5344CB8AC3E}">
        <p14:creationId xmlns:p14="http://schemas.microsoft.com/office/powerpoint/2010/main" val="14369211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95674" y="4161795"/>
            <a:ext cx="4311650" cy="634180"/>
          </a:xfrm>
        </p:spPr>
        <p:txBody>
          <a:bodyPr>
            <a:normAutofit/>
          </a:bodyPr>
          <a:lstStyle/>
          <a:p>
            <a:r>
              <a:rPr lang="en-US" smtClean="0"/>
              <a:t>Common Pitfalls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5336" y="241300"/>
            <a:ext cx="4632325" cy="3474244"/>
          </a:xfrm>
          <a:prstGeom prst="rect">
            <a:avLst/>
          </a:prstGeom>
        </p:spPr>
      </p:pic>
    </p:spTree>
    <p:extLst>
      <p:ext uri="{BB962C8B-B14F-4D97-AF65-F5344CB8AC3E}">
        <p14:creationId xmlns:p14="http://schemas.microsoft.com/office/powerpoint/2010/main" val="9092143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Common Code flow (in Node)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Foo = function( </a:t>
            </a:r>
            <a:r>
              <a:rPr lang="en-US" dirty="0" err="1" smtClean="0"/>
              <a:t>tool_id</a:t>
            </a:r>
            <a:r>
              <a:rPr lang="en-US" dirty="0" smtClean="0"/>
              <a:t>, </a:t>
            </a:r>
            <a:r>
              <a:rPr lang="en-US" dirty="0" err="1" smtClean="0"/>
              <a:t>cb</a:t>
            </a:r>
            <a:r>
              <a:rPr lang="en-US" dirty="0" smtClean="0"/>
              <a:t>) {</a:t>
            </a:r>
          </a:p>
          <a:p>
            <a:pPr marL="0" indent="0">
              <a:buNone/>
            </a:pPr>
            <a:r>
              <a:rPr lang="en-US" dirty="0" smtClean="0"/>
              <a:t>	</a:t>
            </a:r>
            <a:r>
              <a:rPr lang="en-US" dirty="0" err="1" smtClean="0"/>
              <a:t>tool_models.findById</a:t>
            </a:r>
            <a:r>
              <a:rPr lang="en-US" dirty="0" smtClean="0"/>
              <a:t>(</a:t>
            </a:r>
            <a:r>
              <a:rPr lang="en-US" dirty="0" err="1" smtClean="0"/>
              <a:t>tool_id</a:t>
            </a:r>
            <a:r>
              <a:rPr lang="en-US" dirty="0" smtClean="0"/>
              <a:t>, function(err, tool){</a:t>
            </a:r>
          </a:p>
          <a:p>
            <a:pPr marL="0" indent="0">
              <a:buNone/>
            </a:pPr>
            <a:r>
              <a:rPr lang="en-US" dirty="0"/>
              <a:t>	</a:t>
            </a:r>
            <a:r>
              <a:rPr lang="en-US" dirty="0" smtClean="0"/>
              <a:t>	</a:t>
            </a:r>
            <a:r>
              <a:rPr lang="is-IS" dirty="0" smtClean="0"/>
              <a:t>if (tool.brand == “Milwaukee”) {</a:t>
            </a:r>
          </a:p>
          <a:p>
            <a:pPr marL="0" indent="0">
              <a:buNone/>
            </a:pPr>
            <a:r>
              <a:rPr lang="is-IS" dirty="0"/>
              <a:t>	</a:t>
            </a:r>
            <a:r>
              <a:rPr lang="is-IS" dirty="0" smtClean="0"/>
              <a:t>		tool.color = “red”</a:t>
            </a:r>
          </a:p>
          <a:p>
            <a:pPr marL="0" indent="0">
              <a:buNone/>
            </a:pPr>
            <a:r>
              <a:rPr lang="is-IS" dirty="0"/>
              <a:t>	</a:t>
            </a:r>
            <a:r>
              <a:rPr lang="is-IS" dirty="0" smtClean="0"/>
              <a:t>		return tool.save(cb)</a:t>
            </a:r>
          </a:p>
          <a:p>
            <a:pPr marL="0" indent="0">
              <a:buNone/>
            </a:pPr>
            <a:r>
              <a:rPr lang="is-IS" dirty="0" smtClean="0"/>
              <a:t>		}</a:t>
            </a:r>
          </a:p>
          <a:p>
            <a:pPr marL="0" indent="0">
              <a:buNone/>
            </a:pPr>
            <a:r>
              <a:rPr lang="is-IS" dirty="0"/>
              <a:t>	</a:t>
            </a:r>
            <a:r>
              <a:rPr lang="is-IS" dirty="0" smtClean="0"/>
              <a:t>	return cb(null, tool);</a:t>
            </a:r>
            <a:r>
              <a:rPr lang="en-US" dirty="0" smtClean="0"/>
              <a:t>	</a:t>
            </a:r>
            <a:endParaRPr lang="en-US" dirty="0"/>
          </a:p>
          <a:p>
            <a:pPr marL="0" indent="0">
              <a:buNone/>
            </a:pPr>
            <a:r>
              <a:rPr lang="en-US" dirty="0" smtClean="0"/>
              <a:t>	});</a:t>
            </a:r>
          </a:p>
          <a:p>
            <a:pPr marL="0" indent="0">
              <a:buNone/>
            </a:pPr>
            <a:r>
              <a:rPr lang="en-US" dirty="0" smtClean="0"/>
              <a:t>};</a:t>
            </a:r>
          </a:p>
        </p:txBody>
      </p:sp>
    </p:spTree>
    <p:extLst>
      <p:ext uri="{BB962C8B-B14F-4D97-AF65-F5344CB8AC3E}">
        <p14:creationId xmlns:p14="http://schemas.microsoft.com/office/powerpoint/2010/main" val="11283216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40209" y="4225295"/>
            <a:ext cx="3222581" cy="634180"/>
          </a:xfrm>
        </p:spPr>
        <p:txBody>
          <a:bodyPr>
            <a:normAutofit/>
          </a:bodyPr>
          <a:lstStyle/>
          <a:p>
            <a:r>
              <a:rPr lang="en-US" smtClean="0"/>
              <a:t>Meet Mongo</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0" y="278580"/>
            <a:ext cx="5715000" cy="3429000"/>
          </a:xfrm>
          <a:prstGeom prst="rect">
            <a:avLst/>
          </a:prstGeom>
        </p:spPr>
      </p:pic>
    </p:spTree>
    <p:extLst>
      <p:ext uri="{BB962C8B-B14F-4D97-AF65-F5344CB8AC3E}">
        <p14:creationId xmlns:p14="http://schemas.microsoft.com/office/powerpoint/2010/main" val="10506207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Update vs. query then </a:t>
            </a:r>
            <a:r>
              <a:rPr lang="en-US" dirty="0" smtClean="0"/>
              <a:t>save</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Most people (at least the code I have seen) tend to query for documents, edit the documents, then save those documents</a:t>
            </a:r>
          </a:p>
          <a:p>
            <a:r>
              <a:rPr lang="en-US" dirty="0" smtClean="0"/>
              <a:t>This will overwrite any other changes that happened on the document since your query</a:t>
            </a:r>
          </a:p>
          <a:p>
            <a:r>
              <a:rPr lang="en-US" dirty="0" smtClean="0"/>
              <a:t>Using the update functions lets you change only the fields you need to without changing any other fields</a:t>
            </a:r>
          </a:p>
          <a:p>
            <a:r>
              <a:rPr lang="en-US" dirty="0" smtClean="0"/>
              <a:t>Update is almost always safer but is also often harder to write your application code around.</a:t>
            </a:r>
            <a:endParaRPr lang="en-US" dirty="0"/>
          </a:p>
        </p:txBody>
      </p:sp>
    </p:spTree>
    <p:extLst>
      <p:ext uri="{BB962C8B-B14F-4D97-AF65-F5344CB8AC3E}">
        <p14:creationId xmlns:p14="http://schemas.microsoft.com/office/powerpoint/2010/main" val="8520736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level </a:t>
            </a:r>
            <a:r>
              <a:rPr lang="en-US" dirty="0" smtClean="0"/>
              <a:t>Nested Arrays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 _id: “2345”,  price: “22.85”, colors:[</a:t>
            </a:r>
          </a:p>
          <a:p>
            <a:pPr marL="0" indent="0">
              <a:buNone/>
            </a:pPr>
            <a:r>
              <a:rPr lang="en-US" dirty="0" smtClean="0"/>
              <a:t>     { color: “red”, sizes: [</a:t>
            </a:r>
          </a:p>
          <a:p>
            <a:pPr marL="0" indent="0">
              <a:buNone/>
            </a:pPr>
            <a:r>
              <a:rPr lang="en-US" dirty="0"/>
              <a:t> </a:t>
            </a:r>
            <a:r>
              <a:rPr lang="en-US" dirty="0" smtClean="0"/>
              <a:t>         { size: “S”, quantity: 5 },</a:t>
            </a:r>
            <a:endParaRPr lang="en-US" dirty="0"/>
          </a:p>
          <a:p>
            <a:pPr marL="0" indent="0">
              <a:buNone/>
            </a:pPr>
            <a:r>
              <a:rPr lang="en-US" dirty="0"/>
              <a:t>          { size: </a:t>
            </a:r>
            <a:r>
              <a:rPr lang="en-US" dirty="0" smtClean="0"/>
              <a:t>“M”, </a:t>
            </a:r>
            <a:r>
              <a:rPr lang="en-US" dirty="0"/>
              <a:t>quantity: </a:t>
            </a:r>
            <a:r>
              <a:rPr lang="en-US" dirty="0" smtClean="0"/>
              <a:t>3 }</a:t>
            </a:r>
          </a:p>
          <a:p>
            <a:pPr marL="0" indent="0">
              <a:buNone/>
            </a:pPr>
            <a:r>
              <a:rPr lang="en-US" dirty="0"/>
              <a:t> </a:t>
            </a:r>
            <a:r>
              <a:rPr lang="en-US" dirty="0" smtClean="0"/>
              <a:t>     ]},</a:t>
            </a:r>
          </a:p>
          <a:p>
            <a:pPr marL="0" indent="0">
              <a:buNone/>
            </a:pPr>
            <a:r>
              <a:rPr lang="en-US" dirty="0"/>
              <a:t> </a:t>
            </a:r>
            <a:r>
              <a:rPr lang="en-US" dirty="0" smtClean="0"/>
              <a:t>    </a:t>
            </a:r>
            <a:r>
              <a:rPr lang="is-IS" dirty="0" smtClean="0"/>
              <a:t>…</a:t>
            </a:r>
          </a:p>
          <a:p>
            <a:pPr marL="0" indent="0">
              <a:buNone/>
            </a:pPr>
            <a:r>
              <a:rPr lang="is-IS" dirty="0" smtClean="0"/>
              <a:t>]}</a:t>
            </a:r>
            <a:r>
              <a:rPr lang="en-US" dirty="0" smtClean="0"/>
              <a:t>    </a:t>
            </a:r>
            <a:endParaRPr lang="en-US" dirty="0" smtClean="0"/>
          </a:p>
        </p:txBody>
      </p:sp>
    </p:spTree>
    <p:extLst>
      <p:ext uri="{BB962C8B-B14F-4D97-AF65-F5344CB8AC3E}">
        <p14:creationId xmlns:p14="http://schemas.microsoft.com/office/powerpoint/2010/main" val="4423378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Unnecessary </a:t>
            </a:r>
            <a:r>
              <a:rPr lang="en-US" dirty="0"/>
              <a:t>duplicate </a:t>
            </a:r>
            <a:r>
              <a:rPr lang="en-US" dirty="0" smtClean="0"/>
              <a:t>data</a:t>
            </a:r>
            <a:endParaRPr lang="en-US" dirty="0"/>
          </a:p>
        </p:txBody>
      </p:sp>
      <p:sp>
        <p:nvSpPr>
          <p:cNvPr id="3" name="Content Placeholder 2"/>
          <p:cNvSpPr>
            <a:spLocks noGrp="1"/>
          </p:cNvSpPr>
          <p:nvPr>
            <p:ph idx="1"/>
          </p:nvPr>
        </p:nvSpPr>
        <p:spPr/>
        <p:txBody>
          <a:bodyPr/>
          <a:lstStyle/>
          <a:p>
            <a:r>
              <a:rPr lang="en-US" dirty="0" smtClean="0"/>
              <a:t>You should design your models to match how your application will access the data up to a point</a:t>
            </a:r>
          </a:p>
          <a:p>
            <a:r>
              <a:rPr lang="en-US" dirty="0" smtClean="0"/>
              <a:t>It can be tempting to store the same piece of date in several collections rather than following references </a:t>
            </a:r>
          </a:p>
          <a:p>
            <a:r>
              <a:rPr lang="en-US" dirty="0" smtClean="0"/>
              <a:t>Sometimes it makes sense, but it is very easy to get carried away</a:t>
            </a:r>
            <a:endParaRPr lang="en-US" dirty="0"/>
          </a:p>
        </p:txBody>
      </p:sp>
    </p:spTree>
    <p:extLst>
      <p:ext uri="{BB962C8B-B14F-4D97-AF65-F5344CB8AC3E}">
        <p14:creationId xmlns:p14="http://schemas.microsoft.com/office/powerpoint/2010/main" val="15708569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58950" y="4187195"/>
            <a:ext cx="7785100" cy="634180"/>
          </a:xfrm>
        </p:spPr>
        <p:txBody>
          <a:bodyPr>
            <a:normAutofit fontScale="90000"/>
          </a:bodyPr>
          <a:lstStyle/>
          <a:p>
            <a:r>
              <a:rPr lang="en-US"/>
              <a:t>Putting the Humongous in Mongo</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2669" y="279400"/>
            <a:ext cx="3097661" cy="3456708"/>
          </a:xfrm>
          <a:prstGeom prst="rect">
            <a:avLst/>
          </a:prstGeom>
        </p:spPr>
      </p:pic>
    </p:spTree>
    <p:extLst>
      <p:ext uri="{BB962C8B-B14F-4D97-AF65-F5344CB8AC3E}">
        <p14:creationId xmlns:p14="http://schemas.microsoft.com/office/powerpoint/2010/main" val="1328721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and </a:t>
            </a:r>
            <a:r>
              <a:rPr lang="en-US" dirty="0" err="1" smtClean="0"/>
              <a:t>Sharding</a:t>
            </a:r>
            <a:endParaRPr lang="en-US" dirty="0"/>
          </a:p>
        </p:txBody>
      </p:sp>
      <p:sp>
        <p:nvSpPr>
          <p:cNvPr id="3" name="Content Placeholder 2"/>
          <p:cNvSpPr>
            <a:spLocks noGrp="1"/>
          </p:cNvSpPr>
          <p:nvPr>
            <p:ph idx="1"/>
          </p:nvPr>
        </p:nvSpPr>
        <p:spPr/>
        <p:txBody>
          <a:bodyPr/>
          <a:lstStyle/>
          <a:p>
            <a:r>
              <a:rPr lang="en-US" dirty="0" err="1" smtClean="0"/>
              <a:t>Sharding</a:t>
            </a:r>
            <a:r>
              <a:rPr lang="en-US" dirty="0" smtClean="0"/>
              <a:t> breaks the data in your database into multiple pieces that can be spread across different partitions of a server or across multiple physical servers to support horizontal scaling.</a:t>
            </a:r>
          </a:p>
          <a:p>
            <a:r>
              <a:rPr lang="en-US" dirty="0" smtClean="0"/>
              <a:t>It is automatic and built into </a:t>
            </a:r>
            <a:r>
              <a:rPr lang="en-US" dirty="0" err="1" smtClean="0"/>
              <a:t>MongoDB</a:t>
            </a:r>
            <a:r>
              <a:rPr lang="en-US" dirty="0" smtClean="0"/>
              <a:t> so you don’t have to write </a:t>
            </a:r>
            <a:r>
              <a:rPr lang="en-US" dirty="0" err="1" smtClean="0"/>
              <a:t>sharding</a:t>
            </a:r>
            <a:r>
              <a:rPr lang="en-US" dirty="0" smtClean="0"/>
              <a:t> logic into your application.</a:t>
            </a:r>
          </a:p>
          <a:p>
            <a:r>
              <a:rPr lang="en-US" dirty="0" smtClean="0"/>
              <a:t>Shard keys are indexed fields that exist on every document in the collection</a:t>
            </a:r>
            <a:endParaRPr lang="en-US" dirty="0"/>
          </a:p>
          <a:p>
            <a:r>
              <a:rPr lang="en-US" dirty="0" smtClean="0"/>
              <a:t>There are different </a:t>
            </a:r>
            <a:r>
              <a:rPr lang="en-US" dirty="0" err="1" smtClean="0"/>
              <a:t>sharding</a:t>
            </a:r>
            <a:r>
              <a:rPr lang="en-US" dirty="0" smtClean="0"/>
              <a:t> schemes to choose </a:t>
            </a:r>
            <a:r>
              <a:rPr lang="en-US" dirty="0" smtClean="0"/>
              <a:t>from</a:t>
            </a:r>
          </a:p>
          <a:p>
            <a:r>
              <a:rPr lang="en-US" dirty="0" smtClean="0"/>
              <a:t>Each </a:t>
            </a:r>
            <a:r>
              <a:rPr lang="en-US" dirty="0" smtClean="0"/>
              <a:t>shard can hold one or more chunks</a:t>
            </a:r>
          </a:p>
          <a:p>
            <a:pPr lvl="1"/>
            <a:endParaRPr lang="en-US" dirty="0"/>
          </a:p>
        </p:txBody>
      </p:sp>
    </p:spTree>
    <p:extLst>
      <p:ext uri="{BB962C8B-B14F-4D97-AF65-F5344CB8AC3E}">
        <p14:creationId xmlns:p14="http://schemas.microsoft.com/office/powerpoint/2010/main" val="2050371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Range Based </a:t>
            </a:r>
            <a:r>
              <a:rPr lang="en-US" dirty="0" err="1" smtClean="0"/>
              <a:t>Sharding</a:t>
            </a:r>
            <a:endParaRPr lang="en-US" dirty="0"/>
          </a:p>
        </p:txBody>
      </p:sp>
      <p:sp>
        <p:nvSpPr>
          <p:cNvPr id="3" name="Content Placeholder 2"/>
          <p:cNvSpPr>
            <a:spLocks noGrp="1"/>
          </p:cNvSpPr>
          <p:nvPr>
            <p:ph idx="1"/>
          </p:nvPr>
        </p:nvSpPr>
        <p:spPr/>
        <p:txBody>
          <a:bodyPr/>
          <a:lstStyle/>
          <a:p>
            <a:pPr lvl="1"/>
            <a:r>
              <a:rPr lang="en-US" dirty="0" smtClean="0"/>
              <a:t>Divides the spectrum of possible values for the shard key into “chunks”</a:t>
            </a:r>
          </a:p>
          <a:p>
            <a:pPr lvl="1"/>
            <a:r>
              <a:rPr lang="en-US" dirty="0" smtClean="0"/>
              <a:t>Documents are stored on the shard that matches the chunk they fall into</a:t>
            </a:r>
          </a:p>
          <a:p>
            <a:pPr lvl="1"/>
            <a:r>
              <a:rPr lang="en-US" dirty="0" smtClean="0"/>
              <a:t>Attempts to keep documents with similar key values in the same shard</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4416" y="2794000"/>
            <a:ext cx="8737600" cy="2781300"/>
          </a:xfrm>
          <a:prstGeom prst="rect">
            <a:avLst/>
          </a:prstGeom>
        </p:spPr>
      </p:pic>
    </p:spTree>
    <p:extLst>
      <p:ext uri="{BB962C8B-B14F-4D97-AF65-F5344CB8AC3E}">
        <p14:creationId xmlns:p14="http://schemas.microsoft.com/office/powerpoint/2010/main" val="21204367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Hash Based </a:t>
            </a:r>
            <a:r>
              <a:rPr lang="en-US" dirty="0" err="1" smtClean="0"/>
              <a:t>Sharding</a:t>
            </a:r>
            <a:endParaRPr lang="en-US" dirty="0"/>
          </a:p>
        </p:txBody>
      </p:sp>
      <p:sp>
        <p:nvSpPr>
          <p:cNvPr id="3" name="Content Placeholder 2"/>
          <p:cNvSpPr>
            <a:spLocks noGrp="1"/>
          </p:cNvSpPr>
          <p:nvPr>
            <p:ph idx="1"/>
          </p:nvPr>
        </p:nvSpPr>
        <p:spPr/>
        <p:txBody>
          <a:bodyPr/>
          <a:lstStyle/>
          <a:p>
            <a:pPr lvl="1"/>
            <a:r>
              <a:rPr lang="en-US" dirty="0" smtClean="0"/>
              <a:t>Uses the results of a hash function to create chunks</a:t>
            </a:r>
          </a:p>
          <a:p>
            <a:pPr lvl="1"/>
            <a:r>
              <a:rPr lang="en-US" dirty="0"/>
              <a:t>D</a:t>
            </a:r>
            <a:r>
              <a:rPr lang="en-US" dirty="0" smtClean="0"/>
              <a:t>ocuments </a:t>
            </a:r>
            <a:r>
              <a:rPr lang="en-US" dirty="0" smtClean="0"/>
              <a:t>with similar key values are unlikely to be in the same chunk</a:t>
            </a:r>
          </a:p>
          <a:p>
            <a:pPr lvl="1"/>
            <a:r>
              <a:rPr lang="en-US" dirty="0" smtClean="0"/>
              <a:t>Helps to give a more random distribution of a collection in the cluster</a:t>
            </a:r>
          </a:p>
          <a:p>
            <a:pPr lvl="1"/>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616" y="2717800"/>
            <a:ext cx="8585200" cy="2997200"/>
          </a:xfrm>
          <a:prstGeom prst="rect">
            <a:avLst/>
          </a:prstGeom>
        </p:spPr>
      </p:pic>
    </p:spTree>
    <p:extLst>
      <p:ext uri="{BB962C8B-B14F-4D97-AF65-F5344CB8AC3E}">
        <p14:creationId xmlns:p14="http://schemas.microsoft.com/office/powerpoint/2010/main" val="13928769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Chunk Management</a:t>
            </a:r>
            <a:endParaRPr lang="en-US" dirty="0"/>
          </a:p>
        </p:txBody>
      </p:sp>
      <p:sp>
        <p:nvSpPr>
          <p:cNvPr id="3" name="Content Placeholder 2"/>
          <p:cNvSpPr>
            <a:spLocks noGrp="1"/>
          </p:cNvSpPr>
          <p:nvPr>
            <p:ph idx="1"/>
          </p:nvPr>
        </p:nvSpPr>
        <p:spPr/>
        <p:txBody>
          <a:bodyPr/>
          <a:lstStyle/>
          <a:p>
            <a:pPr lvl="1"/>
            <a:r>
              <a:rPr lang="en-US" dirty="0" smtClean="0"/>
              <a:t>Mongo uses 2 background processes to try to keep all the shards relatively balanced</a:t>
            </a:r>
          </a:p>
          <a:p>
            <a:pPr lvl="1"/>
            <a:r>
              <a:rPr lang="en-US" dirty="0" smtClean="0"/>
              <a:t>Splitting will break a chunk in half when documents inserted or updated push it over a set chunk size</a:t>
            </a:r>
          </a:p>
          <a:p>
            <a:pPr lvl="2"/>
            <a:r>
              <a:rPr lang="en-US" dirty="0" smtClean="0"/>
              <a:t>This is a metadata change only and does not migrate data</a:t>
            </a:r>
          </a:p>
          <a:p>
            <a:pPr lvl="1"/>
            <a:r>
              <a:rPr lang="en-US" dirty="0" smtClean="0"/>
              <a:t>Balancing will move chunks from the shard with the largest number of chunks to the shard with the fewest chunks</a:t>
            </a:r>
          </a:p>
          <a:p>
            <a:pPr lvl="2"/>
            <a:r>
              <a:rPr lang="en-US" dirty="0" smtClean="0"/>
              <a:t>This operation does migrate data and does fancy stuff to make sure updates to the documents during the move are handled appropriately.</a:t>
            </a:r>
          </a:p>
          <a:p>
            <a:pPr lvl="1"/>
            <a:r>
              <a:rPr lang="en-US" dirty="0" smtClean="0"/>
              <a:t>This is all FYI because it is automatic and you don’t really have to worry about it</a:t>
            </a: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8141635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Router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23036" y="1611313"/>
            <a:ext cx="5631818" cy="3643024"/>
          </a:xfrm>
        </p:spPr>
      </p:pic>
      <p:sp>
        <p:nvSpPr>
          <p:cNvPr id="5" name="TextBox 4"/>
          <p:cNvSpPr txBox="1"/>
          <p:nvPr/>
        </p:nvSpPr>
        <p:spPr>
          <a:xfrm>
            <a:off x="1451579" y="1611313"/>
            <a:ext cx="3755421" cy="3416320"/>
          </a:xfrm>
          <a:prstGeom prst="rect">
            <a:avLst/>
          </a:prstGeom>
          <a:noFill/>
        </p:spPr>
        <p:txBody>
          <a:bodyPr wrap="square" rtlCol="0">
            <a:spAutoFit/>
          </a:bodyPr>
          <a:lstStyle/>
          <a:p>
            <a:pPr marL="285750" indent="-285750">
              <a:buFont typeface="Arial" charset="0"/>
              <a:buChar char="•"/>
            </a:pPr>
            <a:r>
              <a:rPr lang="en-US" smtClean="0"/>
              <a:t>Key-value </a:t>
            </a:r>
            <a:r>
              <a:rPr lang="en-US" dirty="0" smtClean="0"/>
              <a:t>queries </a:t>
            </a:r>
            <a:r>
              <a:rPr lang="en-US" dirty="0"/>
              <a:t>based on the shard </a:t>
            </a:r>
            <a:r>
              <a:rPr lang="en-US" dirty="0" smtClean="0"/>
              <a:t>key will </a:t>
            </a:r>
            <a:r>
              <a:rPr lang="en-US" dirty="0"/>
              <a:t>dispatch the query to the shard that manages the document with the requested </a:t>
            </a:r>
            <a:r>
              <a:rPr lang="en-US" dirty="0" smtClean="0"/>
              <a:t>key</a:t>
            </a:r>
          </a:p>
          <a:p>
            <a:pPr marL="285750" indent="-285750">
              <a:buFont typeface="Arial" charset="0"/>
              <a:buChar char="•"/>
            </a:pPr>
            <a:r>
              <a:rPr lang="en-US" dirty="0" smtClean="0"/>
              <a:t>Range-based </a:t>
            </a:r>
            <a:r>
              <a:rPr lang="en-US" dirty="0" err="1" smtClean="0"/>
              <a:t>sharding</a:t>
            </a:r>
            <a:r>
              <a:rPr lang="en-US" dirty="0" smtClean="0"/>
              <a:t> with </a:t>
            </a:r>
            <a:r>
              <a:rPr lang="en-US" dirty="0"/>
              <a:t>queries that specify ranges on the shard key are only dispatched to shards that contain documents with values within the </a:t>
            </a:r>
            <a:r>
              <a:rPr lang="en-US" dirty="0" smtClean="0"/>
              <a:t>range</a:t>
            </a:r>
          </a:p>
          <a:p>
            <a:pPr marL="285750" indent="-285750">
              <a:buFont typeface="Arial" charset="0"/>
              <a:buChar char="•"/>
            </a:pPr>
            <a:r>
              <a:rPr lang="en-US" dirty="0" smtClean="0"/>
              <a:t>Other </a:t>
            </a:r>
            <a:r>
              <a:rPr lang="en-US" dirty="0"/>
              <a:t>queries </a:t>
            </a:r>
            <a:r>
              <a:rPr lang="en-US" dirty="0" smtClean="0"/>
              <a:t>will </a:t>
            </a:r>
            <a:r>
              <a:rPr lang="en-US" dirty="0"/>
              <a:t>broadcast the query to all shards, aggregating and sorting the results as </a:t>
            </a:r>
            <a:r>
              <a:rPr lang="en-US" dirty="0" smtClean="0"/>
              <a:t>appropriate</a:t>
            </a:r>
            <a:endParaRPr lang="en-US" dirty="0"/>
          </a:p>
        </p:txBody>
      </p:sp>
    </p:spTree>
    <p:extLst>
      <p:ext uri="{BB962C8B-B14F-4D97-AF65-F5344CB8AC3E}">
        <p14:creationId xmlns:p14="http://schemas.microsoft.com/office/powerpoint/2010/main" val="18370119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2304" y="4212595"/>
            <a:ext cx="2538391" cy="634180"/>
          </a:xfrm>
        </p:spPr>
        <p:txBody>
          <a:bodyPr>
            <a:normAutofit fontScale="90000"/>
          </a:bodyPr>
          <a:lstStyle/>
          <a:p>
            <a:r>
              <a:rPr lang="en-US" smtClean="0"/>
              <a:t>Questions?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0" y="278580"/>
            <a:ext cx="5715000" cy="3429000"/>
          </a:xfrm>
          <a:prstGeom prst="rect">
            <a:avLst/>
          </a:prstGeom>
        </p:spPr>
      </p:pic>
    </p:spTree>
    <p:extLst>
      <p:ext uri="{BB962C8B-B14F-4D97-AF65-F5344CB8AC3E}">
        <p14:creationId xmlns:p14="http://schemas.microsoft.com/office/powerpoint/2010/main" val="18892507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NOSQL Data Models</a:t>
            </a:r>
            <a:endParaRPr lang="en-US" dirty="0"/>
          </a:p>
        </p:txBody>
      </p:sp>
      <p:sp>
        <p:nvSpPr>
          <p:cNvPr id="3" name="Content Placeholder 2"/>
          <p:cNvSpPr>
            <a:spLocks noGrp="1"/>
          </p:cNvSpPr>
          <p:nvPr>
            <p:ph idx="1"/>
          </p:nvPr>
        </p:nvSpPr>
        <p:spPr/>
        <p:txBody>
          <a:bodyPr>
            <a:normAutofit/>
          </a:bodyPr>
          <a:lstStyle/>
          <a:p>
            <a:r>
              <a:rPr lang="en-US" dirty="0"/>
              <a:t>Key-Value Model</a:t>
            </a:r>
          </a:p>
          <a:p>
            <a:pPr lvl="1"/>
            <a:r>
              <a:rPr lang="en-US" dirty="0"/>
              <a:t>Data stored in key-value pairs</a:t>
            </a:r>
          </a:p>
          <a:p>
            <a:pPr lvl="1"/>
            <a:r>
              <a:rPr lang="en-US" dirty="0"/>
              <a:t>Generally no schema is enforced so value types can vary in a single key</a:t>
            </a:r>
          </a:p>
          <a:p>
            <a:pPr lvl="1"/>
            <a:r>
              <a:rPr lang="en-US" dirty="0"/>
              <a:t>Data can only be queried by the </a:t>
            </a:r>
            <a:r>
              <a:rPr lang="en-US" dirty="0" smtClean="0"/>
              <a:t>primary key</a:t>
            </a:r>
            <a:endParaRPr lang="en-US" dirty="0"/>
          </a:p>
          <a:p>
            <a:pPr lvl="1"/>
            <a:r>
              <a:rPr lang="en-US" dirty="0"/>
              <a:t>Used by </a:t>
            </a:r>
            <a:r>
              <a:rPr lang="en-US" dirty="0" err="1"/>
              <a:t>Redis</a:t>
            </a:r>
            <a:r>
              <a:rPr lang="en-US" dirty="0"/>
              <a:t> and </a:t>
            </a:r>
            <a:r>
              <a:rPr lang="en-US" dirty="0" err="1"/>
              <a:t>Riak</a:t>
            </a:r>
            <a:endParaRPr lang="en-US" dirty="0"/>
          </a:p>
          <a:p>
            <a:r>
              <a:rPr lang="en-US" dirty="0" smtClean="0"/>
              <a:t>Wide Column Model</a:t>
            </a:r>
          </a:p>
          <a:p>
            <a:pPr lvl="1"/>
            <a:r>
              <a:rPr lang="en-US" dirty="0" smtClean="0"/>
              <a:t>Data is stored in a sparse multi-dimensional sorted map.</a:t>
            </a:r>
          </a:p>
          <a:p>
            <a:pPr lvl="1"/>
            <a:r>
              <a:rPr lang="en-US" dirty="0" smtClean="0"/>
              <a:t>Columns are grouped into families for access or can be spread across families</a:t>
            </a:r>
          </a:p>
          <a:p>
            <a:pPr lvl="1"/>
            <a:r>
              <a:rPr lang="en-US" dirty="0" smtClean="0"/>
              <a:t>Data is retrieved by primary key per column family</a:t>
            </a:r>
          </a:p>
          <a:p>
            <a:pPr lvl="1"/>
            <a:r>
              <a:rPr lang="en-US" dirty="0" smtClean="0"/>
              <a:t>Used by Cassandra and </a:t>
            </a:r>
            <a:r>
              <a:rPr lang="en-US" dirty="0" err="1" smtClean="0"/>
              <a:t>HBase</a:t>
            </a:r>
            <a:endParaRPr lang="en-US" dirty="0" smtClean="0"/>
          </a:p>
          <a:p>
            <a:pPr marL="457200" lvl="1" indent="0">
              <a:buNone/>
            </a:pPr>
            <a:endParaRPr lang="en-US" dirty="0"/>
          </a:p>
        </p:txBody>
      </p:sp>
    </p:spTree>
    <p:extLst>
      <p:ext uri="{BB962C8B-B14F-4D97-AF65-F5344CB8AC3E}">
        <p14:creationId xmlns:p14="http://schemas.microsoft.com/office/powerpoint/2010/main" val="6006859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 Data Models</a:t>
            </a:r>
          </a:p>
        </p:txBody>
      </p:sp>
      <p:sp>
        <p:nvSpPr>
          <p:cNvPr id="3" name="Content Placeholder 2"/>
          <p:cNvSpPr>
            <a:spLocks noGrp="1"/>
          </p:cNvSpPr>
          <p:nvPr>
            <p:ph idx="1"/>
          </p:nvPr>
        </p:nvSpPr>
        <p:spPr/>
        <p:txBody>
          <a:bodyPr>
            <a:normAutofit/>
          </a:bodyPr>
          <a:lstStyle/>
          <a:p>
            <a:r>
              <a:rPr lang="en-US" dirty="0"/>
              <a:t>Graph Model</a:t>
            </a:r>
          </a:p>
          <a:p>
            <a:pPr lvl="1"/>
            <a:r>
              <a:rPr lang="en-US" dirty="0"/>
              <a:t>Data stored in graph structures with nodes, edges, and properties representing data</a:t>
            </a:r>
          </a:p>
          <a:p>
            <a:pPr lvl="1"/>
            <a:r>
              <a:rPr lang="en-US" dirty="0"/>
              <a:t>Useful when the relationships between records is the main focus of the application</a:t>
            </a:r>
          </a:p>
          <a:p>
            <a:pPr lvl="1"/>
            <a:r>
              <a:rPr lang="en-US" dirty="0"/>
              <a:t>Used by Neo4j and </a:t>
            </a:r>
            <a:r>
              <a:rPr lang="en-US" dirty="0" err="1" smtClean="0"/>
              <a:t>Giraph</a:t>
            </a:r>
            <a:endParaRPr lang="en-US" dirty="0" smtClean="0"/>
          </a:p>
          <a:p>
            <a:r>
              <a:rPr lang="en-US" dirty="0" smtClean="0"/>
              <a:t>Document </a:t>
            </a:r>
            <a:r>
              <a:rPr lang="en-US" dirty="0"/>
              <a:t>Model </a:t>
            </a:r>
          </a:p>
          <a:p>
            <a:pPr lvl="1"/>
            <a:r>
              <a:rPr lang="en-US" dirty="0"/>
              <a:t>Data stored in JSON like objects with one or more field each. </a:t>
            </a:r>
          </a:p>
          <a:p>
            <a:pPr lvl="1"/>
            <a:r>
              <a:rPr lang="en-US" dirty="0"/>
              <a:t>Fields can be complex types such as </a:t>
            </a:r>
            <a:r>
              <a:rPr lang="en-US" dirty="0" smtClean="0"/>
              <a:t>arrays and sub-documents</a:t>
            </a:r>
            <a:endParaRPr lang="en-US" dirty="0"/>
          </a:p>
          <a:p>
            <a:pPr lvl="1"/>
            <a:r>
              <a:rPr lang="en-US" dirty="0"/>
              <a:t>Used by </a:t>
            </a:r>
            <a:r>
              <a:rPr lang="en-US" dirty="0" err="1"/>
              <a:t>MongoDB</a:t>
            </a:r>
            <a:r>
              <a:rPr lang="en-US" dirty="0"/>
              <a:t> and </a:t>
            </a:r>
            <a:r>
              <a:rPr lang="en-US" dirty="0" err="1"/>
              <a:t>CouchDB</a:t>
            </a:r>
            <a:endParaRPr lang="en-US" dirty="0"/>
          </a:p>
          <a:p>
            <a:pPr marL="457200" lvl="1" indent="0">
              <a:buNone/>
            </a:pPr>
            <a:endParaRPr lang="en-US" dirty="0"/>
          </a:p>
        </p:txBody>
      </p:sp>
    </p:spTree>
    <p:extLst>
      <p:ext uri="{BB962C8B-B14F-4D97-AF65-F5344CB8AC3E}">
        <p14:creationId xmlns:p14="http://schemas.microsoft.com/office/powerpoint/2010/main" val="2999354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MONGO vs SQL Considerations</a:t>
            </a:r>
            <a:endParaRPr lang="en-US" dirty="0"/>
          </a:p>
        </p:txBody>
      </p:sp>
      <p:sp>
        <p:nvSpPr>
          <p:cNvPr id="3" name="Content Placeholder 2"/>
          <p:cNvSpPr>
            <a:spLocks noGrp="1"/>
          </p:cNvSpPr>
          <p:nvPr>
            <p:ph idx="1"/>
          </p:nvPr>
        </p:nvSpPr>
        <p:spPr/>
        <p:txBody>
          <a:bodyPr>
            <a:normAutofit/>
          </a:bodyPr>
          <a:lstStyle/>
          <a:p>
            <a:pPr lvl="1"/>
            <a:r>
              <a:rPr lang="en-US" sz="2000" dirty="0" smtClean="0"/>
              <a:t>Flexibility</a:t>
            </a:r>
          </a:p>
          <a:p>
            <a:pPr lvl="2"/>
            <a:r>
              <a:rPr lang="en-US" sz="1800" dirty="0" smtClean="0"/>
              <a:t>Is your data unstructured or your requirements likely to change?</a:t>
            </a:r>
            <a:endParaRPr lang="en-US" sz="1800" dirty="0" smtClean="0"/>
          </a:p>
          <a:p>
            <a:pPr lvl="1"/>
            <a:r>
              <a:rPr lang="en-US" sz="2000" dirty="0" smtClean="0"/>
              <a:t>Scaling</a:t>
            </a:r>
          </a:p>
          <a:p>
            <a:pPr lvl="2"/>
            <a:r>
              <a:rPr lang="en-US" sz="1800" dirty="0" smtClean="0"/>
              <a:t>Do you want to be able to scale horizontally or is vertically good enough?</a:t>
            </a:r>
          </a:p>
          <a:p>
            <a:pPr lvl="1"/>
            <a:r>
              <a:rPr lang="en-US" sz="2000" dirty="0" smtClean="0"/>
              <a:t>Existing Knowledge/Tools</a:t>
            </a:r>
          </a:p>
          <a:p>
            <a:pPr lvl="2"/>
            <a:r>
              <a:rPr lang="en-US" sz="1800" dirty="0" smtClean="0"/>
              <a:t>What other tools are in your stack?</a:t>
            </a:r>
          </a:p>
          <a:p>
            <a:pPr lvl="2"/>
            <a:r>
              <a:rPr lang="en-US" sz="1800" dirty="0" smtClean="0"/>
              <a:t>What is your team skilled at working with?</a:t>
            </a:r>
          </a:p>
          <a:p>
            <a:pPr lvl="1"/>
            <a:r>
              <a:rPr lang="en-US" sz="2000" dirty="0" smtClean="0"/>
              <a:t>ACID</a:t>
            </a:r>
            <a:endParaRPr lang="en-US" dirty="0"/>
          </a:p>
          <a:p>
            <a:pPr lvl="2"/>
            <a:endParaRPr lang="en-US" sz="1800" dirty="0"/>
          </a:p>
        </p:txBody>
      </p:sp>
    </p:spTree>
    <p:extLst>
      <p:ext uri="{BB962C8B-B14F-4D97-AF65-F5344CB8AC3E}">
        <p14:creationId xmlns:p14="http://schemas.microsoft.com/office/powerpoint/2010/main" val="4938506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Mongo objects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Field – a named place to store a piece of data about a single document</a:t>
            </a:r>
          </a:p>
          <a:p>
            <a:pPr lvl="1"/>
            <a:r>
              <a:rPr lang="en-US" dirty="0" smtClean="0"/>
              <a:t>Can be String, Boolean, Date, Number,  Array, Object, etc.</a:t>
            </a:r>
          </a:p>
          <a:p>
            <a:pPr lvl="1"/>
            <a:r>
              <a:rPr lang="en-US" dirty="0" smtClean="0"/>
              <a:t>You can think of it like a column in SQL</a:t>
            </a:r>
          </a:p>
          <a:p>
            <a:r>
              <a:rPr lang="en-US" dirty="0" smtClean="0"/>
              <a:t>Document – an object with one or more fields that stores data about one record</a:t>
            </a:r>
          </a:p>
          <a:p>
            <a:pPr lvl="1"/>
            <a:r>
              <a:rPr lang="en-US" dirty="0" smtClean="0"/>
              <a:t>When you write queries, you are searching for documents that have matching fields</a:t>
            </a:r>
          </a:p>
          <a:p>
            <a:pPr lvl="1"/>
            <a:r>
              <a:rPr lang="en-US" dirty="0" smtClean="0"/>
              <a:t>You can think of it like a row in SQL</a:t>
            </a:r>
          </a:p>
          <a:p>
            <a:r>
              <a:rPr lang="en-US" dirty="0" smtClean="0"/>
              <a:t>Collection – a group of documents of the same type</a:t>
            </a:r>
          </a:p>
          <a:p>
            <a:pPr lvl="1"/>
            <a:r>
              <a:rPr lang="en-US" dirty="0" smtClean="0"/>
              <a:t>When you execute queries they are always against a single collection</a:t>
            </a:r>
          </a:p>
          <a:p>
            <a:pPr lvl="1"/>
            <a:r>
              <a:rPr lang="en-US" dirty="0" smtClean="0"/>
              <a:t>You can think of it like a table in SQL</a:t>
            </a:r>
          </a:p>
          <a:p>
            <a:r>
              <a:rPr lang="en-US" dirty="0" smtClean="0"/>
              <a:t>Database – a group of collections that are loosely associated</a:t>
            </a:r>
          </a:p>
          <a:p>
            <a:pPr lvl="1"/>
            <a:r>
              <a:rPr lang="en-US" dirty="0" smtClean="0"/>
              <a:t>You can run multiple databases on one Mongo instance, but I’m not sure why you would</a:t>
            </a:r>
          </a:p>
          <a:p>
            <a:pPr lvl="1"/>
            <a:endParaRPr lang="en-US" dirty="0"/>
          </a:p>
          <a:p>
            <a:pPr marL="457200" lvl="1" indent="0">
              <a:buNone/>
            </a:pPr>
            <a:endParaRPr lang="en-US" dirty="0"/>
          </a:p>
        </p:txBody>
      </p:sp>
    </p:spTree>
    <p:extLst>
      <p:ext uri="{BB962C8B-B14F-4D97-AF65-F5344CB8AC3E}">
        <p14:creationId xmlns:p14="http://schemas.microsoft.com/office/powerpoint/2010/main" val="9349132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Format</a:t>
            </a:r>
            <a:endParaRPr lang="en-US" dirty="0"/>
          </a:p>
        </p:txBody>
      </p:sp>
      <p:sp>
        <p:nvSpPr>
          <p:cNvPr id="3" name="Content Placeholder 2"/>
          <p:cNvSpPr>
            <a:spLocks noGrp="1"/>
          </p:cNvSpPr>
          <p:nvPr>
            <p:ph idx="1"/>
          </p:nvPr>
        </p:nvSpPr>
        <p:spPr>
          <a:xfrm>
            <a:off x="1451579" y="1344829"/>
            <a:ext cx="9603275" cy="1207872"/>
          </a:xfrm>
        </p:spPr>
        <p:txBody>
          <a:bodyPr>
            <a:normAutofit fontScale="92500" lnSpcReduction="10000"/>
          </a:bodyPr>
          <a:lstStyle/>
          <a:p>
            <a:r>
              <a:rPr lang="en-US" dirty="0" smtClean="0"/>
              <a:t>Documents and their fields are stored in BSON (Binary JSON) format</a:t>
            </a:r>
          </a:p>
          <a:p>
            <a:r>
              <a:rPr lang="en-US" dirty="0" smtClean="0"/>
              <a:t>BSON is basically JSON that can support a couple of data types not supported by the JSON spec such as Data or </a:t>
            </a:r>
            <a:r>
              <a:rPr lang="en-US" dirty="0" err="1" smtClean="0"/>
              <a:t>BinData</a:t>
            </a:r>
            <a:endParaRPr lang="en-US" dirty="0" smtClean="0"/>
          </a:p>
          <a:p>
            <a:pPr lvl="1"/>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891" y="2571139"/>
            <a:ext cx="4509112" cy="3011119"/>
          </a:xfrm>
          <a:prstGeom prst="rect">
            <a:avLst/>
          </a:prstGeom>
        </p:spPr>
      </p:pic>
      <p:sp>
        <p:nvSpPr>
          <p:cNvPr id="5" name="TextBox 4"/>
          <p:cNvSpPr txBox="1"/>
          <p:nvPr/>
        </p:nvSpPr>
        <p:spPr>
          <a:xfrm>
            <a:off x="5821386" y="4076699"/>
            <a:ext cx="514885" cy="369332"/>
          </a:xfrm>
          <a:prstGeom prst="rect">
            <a:avLst/>
          </a:prstGeom>
          <a:noFill/>
        </p:spPr>
        <p:txBody>
          <a:bodyPr wrap="none" rtlCol="0">
            <a:spAutoFit/>
          </a:bodyPr>
          <a:lstStyle/>
          <a:p>
            <a:r>
              <a:rPr lang="en-US" dirty="0" smtClean="0"/>
              <a:t>and</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654" y="2571139"/>
            <a:ext cx="4521200" cy="3011119"/>
          </a:xfrm>
          <a:prstGeom prst="rect">
            <a:avLst/>
          </a:prstGeom>
        </p:spPr>
      </p:pic>
      <p:sp>
        <p:nvSpPr>
          <p:cNvPr id="7" name="TextBox 6"/>
          <p:cNvSpPr txBox="1"/>
          <p:nvPr/>
        </p:nvSpPr>
        <p:spPr>
          <a:xfrm>
            <a:off x="4863816" y="5689600"/>
            <a:ext cx="2430024" cy="369332"/>
          </a:xfrm>
          <a:prstGeom prst="rect">
            <a:avLst/>
          </a:prstGeom>
          <a:noFill/>
        </p:spPr>
        <p:txBody>
          <a:bodyPr wrap="none" rtlCol="0">
            <a:spAutoFit/>
          </a:bodyPr>
          <a:lstStyle/>
          <a:p>
            <a:r>
              <a:rPr lang="en-US" dirty="0" smtClean="0"/>
              <a:t>Basically the </a:t>
            </a:r>
            <a:r>
              <a:rPr lang="en-US" smtClean="0"/>
              <a:t>same thing.</a:t>
            </a:r>
            <a:endParaRPr lang="en-US"/>
          </a:p>
        </p:txBody>
      </p:sp>
    </p:spTree>
    <p:extLst>
      <p:ext uri="{BB962C8B-B14F-4D97-AF65-F5344CB8AC3E}">
        <p14:creationId xmlns:p14="http://schemas.microsoft.com/office/powerpoint/2010/main" val="6698212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Schemaless</a:t>
            </a:r>
            <a:r>
              <a:rPr lang="en-US" dirty="0" smtClean="0"/>
              <a:t>?</a:t>
            </a:r>
            <a:endParaRPr lang="en-US" dirty="0"/>
          </a:p>
        </p:txBody>
      </p:sp>
      <p:sp>
        <p:nvSpPr>
          <p:cNvPr id="3" name="Content Placeholder 2"/>
          <p:cNvSpPr>
            <a:spLocks noGrp="1"/>
          </p:cNvSpPr>
          <p:nvPr>
            <p:ph idx="1"/>
          </p:nvPr>
        </p:nvSpPr>
        <p:spPr>
          <a:xfrm>
            <a:off x="1451579" y="1344828"/>
            <a:ext cx="9603275" cy="4484471"/>
          </a:xfrm>
        </p:spPr>
        <p:txBody>
          <a:bodyPr>
            <a:normAutofit/>
          </a:bodyPr>
          <a:lstStyle/>
          <a:p>
            <a:r>
              <a:rPr lang="en-US" dirty="0" smtClean="0"/>
              <a:t>Officially – No</a:t>
            </a:r>
          </a:p>
          <a:p>
            <a:pPr lvl="1"/>
            <a:r>
              <a:rPr lang="en-US" dirty="0" smtClean="0"/>
              <a:t>“</a:t>
            </a:r>
            <a:r>
              <a:rPr lang="en-US" dirty="0"/>
              <a:t>In </a:t>
            </a:r>
            <a:r>
              <a:rPr lang="en-US" dirty="0" err="1"/>
              <a:t>MongoDB</a:t>
            </a:r>
            <a:r>
              <a:rPr lang="en-US" dirty="0"/>
              <a:t>, documents are self-describing; there is no central catalog where schemas are declared and maintained. The schema can vary across documents, and the schema can evolve quickly without requiring the modification of existing data</a:t>
            </a:r>
            <a:r>
              <a:rPr lang="en-US" dirty="0" smtClean="0"/>
              <a:t>.”</a:t>
            </a:r>
          </a:p>
          <a:p>
            <a:r>
              <a:rPr lang="en-US" dirty="0" smtClean="0"/>
              <a:t>I would say “Yes*”</a:t>
            </a:r>
          </a:p>
          <a:p>
            <a:pPr lvl="1"/>
            <a:r>
              <a:rPr lang="en-US" dirty="0" smtClean="0"/>
              <a:t>*we will talk about an ODM later that lets you add schemas to Mongo</a:t>
            </a:r>
          </a:p>
          <a:p>
            <a:r>
              <a:rPr lang="en-US" dirty="0" smtClean="0"/>
              <a:t>Either way you think about it, Mongo is fine with different documents in the same collection having different fields and it is up to you to decide if and how you want to allow that.</a:t>
            </a:r>
          </a:p>
          <a:p>
            <a:pPr lvl="1"/>
            <a:endParaRPr lang="en-US" dirty="0"/>
          </a:p>
        </p:txBody>
      </p:sp>
    </p:spTree>
    <p:extLst>
      <p:ext uri="{BB962C8B-B14F-4D97-AF65-F5344CB8AC3E}">
        <p14:creationId xmlns:p14="http://schemas.microsoft.com/office/powerpoint/2010/main" val="2066629692"/>
      </p:ext>
    </p:extLst>
  </p:cSld>
  <p:clrMapOvr>
    <a:masterClrMapping/>
  </p:clrMapOvr>
  <p:timing>
    <p:tnLst>
      <p:par>
        <p:cTn id="1" dur="indefinite" restart="never" nodeType="tmRoot"/>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6767</TotalTime>
  <Words>2209</Words>
  <Application>Microsoft Macintosh PowerPoint</Application>
  <PresentationFormat>Widescreen</PresentationFormat>
  <Paragraphs>293</Paragraphs>
  <Slides>39</Slides>
  <Notes>16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39</vt:i4>
      </vt:variant>
    </vt:vector>
  </HeadingPairs>
  <TitlesOfParts>
    <vt:vector size="45" baseType="lpstr">
      <vt:lpstr>Calibri</vt:lpstr>
      <vt:lpstr>Calibri Light</vt:lpstr>
      <vt:lpstr>Gill Sans MT</vt:lpstr>
      <vt:lpstr>Arial</vt:lpstr>
      <vt:lpstr>Gallery</vt:lpstr>
      <vt:lpstr>Custom Design</vt:lpstr>
      <vt:lpstr>PowerPoint Presentation</vt:lpstr>
      <vt:lpstr>About me</vt:lpstr>
      <vt:lpstr>Meet Mongo</vt:lpstr>
      <vt:lpstr>NOSQL Data Models</vt:lpstr>
      <vt:lpstr>NOSQL Data Models</vt:lpstr>
      <vt:lpstr>MONGO vs SQL Considerations</vt:lpstr>
      <vt:lpstr>Mongo objects</vt:lpstr>
      <vt:lpstr>Document Format</vt:lpstr>
      <vt:lpstr>Schemaless?</vt:lpstr>
      <vt:lpstr>Flexible Schema Example – Tool Inventory</vt:lpstr>
      <vt:lpstr>Advantages of Flexible schemas</vt:lpstr>
      <vt:lpstr>The _id field</vt:lpstr>
      <vt:lpstr>Basic Operations</vt:lpstr>
      <vt:lpstr>Working with Mongo</vt:lpstr>
      <vt:lpstr>Robomongo</vt:lpstr>
      <vt:lpstr>Mongoose</vt:lpstr>
      <vt:lpstr>Mongoose Example Schema</vt:lpstr>
      <vt:lpstr>Mongoose Example Schema (continued)</vt:lpstr>
      <vt:lpstr>Database Design</vt:lpstr>
      <vt:lpstr>Database Design Example</vt:lpstr>
      <vt:lpstr>Database Design Example</vt:lpstr>
      <vt:lpstr>Queries</vt:lpstr>
      <vt:lpstr>More advanced queries with Aggregation </vt:lpstr>
      <vt:lpstr>Aggregation Pipeline </vt:lpstr>
      <vt:lpstr>Aggregation Pipeline </vt:lpstr>
      <vt:lpstr>MaP-Reduce </vt:lpstr>
      <vt:lpstr>Single Purpose Methods </vt:lpstr>
      <vt:lpstr>Common Pitfalls</vt:lpstr>
      <vt:lpstr>A Common Code flow (in Node)</vt:lpstr>
      <vt:lpstr>Update vs. query then save </vt:lpstr>
      <vt:lpstr>Multiple level Nested Arrays</vt:lpstr>
      <vt:lpstr>Unnecessary duplicate data</vt:lpstr>
      <vt:lpstr>Putting the Humongous in Mongo</vt:lpstr>
      <vt:lpstr>Scaling and Sharding</vt:lpstr>
      <vt:lpstr>Range Based Sharding</vt:lpstr>
      <vt:lpstr>Hash Based Sharding</vt:lpstr>
      <vt:lpstr>Chunk Management</vt:lpstr>
      <vt:lpstr>Query Router</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Mongo DB</dc:title>
  <dc:creator>Ben Carpenter</dc:creator>
  <cp:lastModifiedBy>Ben Carpenter</cp:lastModifiedBy>
  <cp:revision>60</cp:revision>
  <dcterms:created xsi:type="dcterms:W3CDTF">2016-05-10T23:10:54Z</dcterms:created>
  <dcterms:modified xsi:type="dcterms:W3CDTF">2016-06-01T13:57:22Z</dcterms:modified>
</cp:coreProperties>
</file>